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8CC"/>
          </a:solidFill>
        </a:fill>
      </a:tcStyle>
    </a:wholeTbl>
    <a:band2H>
      <a:tcTxStyle b="def" i="def"/>
      <a:tcStyle>
        <a:tcBdr/>
        <a:fill>
          <a:solidFill>
            <a:srgbClr val="FF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 b="def" i="def"/>
      <a:tcStyle>
        <a:tcBdr/>
        <a:fill>
          <a:solidFill>
            <a:srgbClr val="F2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6D8"/>
          </a:solidFill>
        </a:fill>
      </a:tcStyle>
    </a:wholeTbl>
    <a:band2H>
      <a:tcTxStyle b="def" i="def"/>
      <a:tcStyle>
        <a:tcBdr/>
        <a:fill>
          <a:solidFill>
            <a:srgbClr val="EB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заголовка"/>
          <p:cNvSpPr txBox="1"/>
          <p:nvPr>
            <p:ph type="title"/>
          </p:nvPr>
        </p:nvSpPr>
        <p:spPr>
          <a:xfrm>
            <a:off x="2286000" y="3124200"/>
            <a:ext cx="6172200" cy="18943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8" name="Уровень текста 1…"/>
          <p:cNvSpPr txBox="1"/>
          <p:nvPr>
            <p:ph type="body" sz="quarter" idx="1"/>
          </p:nvPr>
        </p:nvSpPr>
        <p:spPr>
          <a:xfrm>
            <a:off x="2286000" y="5003322"/>
            <a:ext cx="6172200" cy="1371601"/>
          </a:xfrm>
          <a:prstGeom prst="rect">
            <a:avLst/>
          </a:prstGeom>
        </p:spPr>
        <p:txBody>
          <a:bodyPr/>
          <a:lstStyle>
            <a:lvl1pPr marL="335279" indent="-213359">
              <a:buClrTx/>
              <a:buSzTx/>
              <a:buFontTx/>
              <a:buNone/>
              <a:defRPr b="1" sz="1800">
                <a:solidFill>
                  <a:srgbClr val="575F6D"/>
                </a:solidFill>
              </a:defRPr>
            </a:lvl1pPr>
            <a:lvl2pPr marL="335279" indent="243839">
              <a:buClrTx/>
              <a:buSzTx/>
              <a:buFontTx/>
              <a:buNone/>
              <a:defRPr b="1" sz="1800">
                <a:solidFill>
                  <a:srgbClr val="575F6D"/>
                </a:solidFill>
              </a:defRPr>
            </a:lvl2pPr>
            <a:lvl3pPr marL="335279" indent="739139">
              <a:buClrTx/>
              <a:buSzTx/>
              <a:buFontTx/>
              <a:buNone/>
              <a:defRPr b="1" sz="1800">
                <a:solidFill>
                  <a:srgbClr val="575F6D"/>
                </a:solidFill>
              </a:defRPr>
            </a:lvl3pPr>
            <a:lvl4pPr marL="335279" indent="1196339">
              <a:buClrTx/>
              <a:buSzTx/>
              <a:buFontTx/>
              <a:buNone/>
              <a:defRPr b="1" sz="1800">
                <a:solidFill>
                  <a:srgbClr val="575F6D"/>
                </a:solidFill>
              </a:defRPr>
            </a:lvl4pPr>
            <a:lvl5pPr marL="335279" indent="1653032">
              <a:buClrTx/>
              <a:buSzTx/>
              <a:buFontTx/>
              <a:buNone/>
              <a:defRPr b="1" sz="1800">
                <a:solidFill>
                  <a:srgbClr val="575F6D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Google Shape;22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20" name="Google Shape;23;p2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21" name="Google Shape;24;p2"/>
          <p:cNvSpPr/>
          <p:nvPr/>
        </p:nvSpPr>
        <p:spPr>
          <a:xfrm>
            <a:off x="990600" y="0"/>
            <a:ext cx="181873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22" name="Google Shape;25;p2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23" name="Google Shape;26;p2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2941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Google Shape;27;p2"/>
          <p:cNvSpPr/>
          <p:nvPr/>
        </p:nvSpPr>
        <p:spPr>
          <a:xfrm flipH="1">
            <a:off x="914399" y="0"/>
            <a:ext cx="2" cy="6858000"/>
          </a:xfrm>
          <a:prstGeom prst="line">
            <a:avLst/>
          </a:prstGeom>
          <a:ln w="57150">
            <a:solidFill>
              <a:srgbClr val="FFEDE7">
                <a:alpha val="82745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" name="Google Shape;28;p2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6" name="Google Shape;29;p2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196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" name="Google Shape;30;p2"/>
          <p:cNvSpPr/>
          <p:nvPr/>
        </p:nvSpPr>
        <p:spPr>
          <a:xfrm flipH="1">
            <a:off x="1066799" y="0"/>
            <a:ext cx="2" cy="6858000"/>
          </a:xfrm>
          <a:prstGeom prst="line">
            <a:avLst/>
          </a:prstGeom>
          <a:ln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Google Shape;31;p2"/>
          <p:cNvSpPr/>
          <p:nvPr/>
        </p:nvSpPr>
        <p:spPr>
          <a:xfrm flipH="1">
            <a:off x="9113856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Google Shape;32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0" name="Google Shape;33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1" name="Google Shape;34;p2"/>
          <p:cNvSpPr/>
          <p:nvPr/>
        </p:nvSpPr>
        <p:spPr>
          <a:xfrm>
            <a:off x="1309631" y="4866752"/>
            <a:ext cx="641425" cy="6414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2" name="Google Shape;35;p2"/>
          <p:cNvSpPr/>
          <p:nvPr/>
        </p:nvSpPr>
        <p:spPr>
          <a:xfrm>
            <a:off x="1091080" y="5500632"/>
            <a:ext cx="137161" cy="1371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3" name="Google Shape;36;p2"/>
          <p:cNvSpPr/>
          <p:nvPr/>
        </p:nvSpPr>
        <p:spPr>
          <a:xfrm>
            <a:off x="1664207" y="5788152"/>
            <a:ext cx="274321" cy="27432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4" name="Google Shape;37;p2"/>
          <p:cNvSpPr/>
          <p:nvPr/>
        </p:nvSpPr>
        <p:spPr>
          <a:xfrm>
            <a:off x="1905000" y="4495800"/>
            <a:ext cx="365761" cy="3657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476197" y="5033813"/>
            <a:ext cx="308293" cy="307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48" name="Уровень текста 1…"/>
          <p:cNvSpPr txBox="1"/>
          <p:nvPr>
            <p:ph type="body" idx="1"/>
          </p:nvPr>
        </p:nvSpPr>
        <p:spPr>
          <a:xfrm rot="5400000">
            <a:off x="1754123" y="303275"/>
            <a:ext cx="4873754" cy="7467601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Текст заголовка"/>
          <p:cNvSpPr txBox="1"/>
          <p:nvPr>
            <p:ph type="title"/>
          </p:nvPr>
        </p:nvSpPr>
        <p:spPr>
          <a:xfrm rot="5400000">
            <a:off x="4541837" y="2362201"/>
            <a:ext cx="5851526" cy="167640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57" name="Уровень текста 1…"/>
          <p:cNvSpPr txBox="1"/>
          <p:nvPr>
            <p:ph type="body" idx="1"/>
          </p:nvPr>
        </p:nvSpPr>
        <p:spPr>
          <a:xfrm rot="5400000">
            <a:off x="541337" y="190500"/>
            <a:ext cx="5851526" cy="60198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575F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quarter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b="1" sz="1800">
                <a:solidFill>
                  <a:srgbClr val="FFF39D"/>
                </a:solidFill>
              </a:defRPr>
            </a:lvl1pPr>
            <a:lvl2pPr marL="228600" indent="457200">
              <a:buClrTx/>
              <a:buSzTx/>
              <a:buFontTx/>
              <a:buNone/>
              <a:defRPr b="1" sz="1800">
                <a:solidFill>
                  <a:srgbClr val="FFF39D"/>
                </a:solidFill>
              </a:defRPr>
            </a:lvl2pPr>
            <a:lvl3pPr marL="228600" indent="914400">
              <a:buClrTx/>
              <a:buSzTx/>
              <a:buFontTx/>
              <a:buNone/>
              <a:defRPr b="1" sz="1800">
                <a:solidFill>
                  <a:srgbClr val="FFF39D"/>
                </a:solidFill>
              </a:defRPr>
            </a:lvl3pPr>
            <a:lvl4pPr marL="228600" indent="1371600">
              <a:buClrTx/>
              <a:buSzTx/>
              <a:buFontTx/>
              <a:buNone/>
              <a:defRPr b="1" sz="1800">
                <a:solidFill>
                  <a:srgbClr val="FFF39D"/>
                </a:solidFill>
              </a:defRPr>
            </a:lvl4pPr>
            <a:lvl5pPr marL="228600" indent="1828800">
              <a:buClrTx/>
              <a:buSzTx/>
              <a:buFontTx/>
              <a:buNone/>
              <a:defRPr b="1" sz="1800">
                <a:solidFill>
                  <a:srgbClr val="FFF39D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Google Shape;50;p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4" name="Google Shape;51;p4"/>
          <p:cNvSpPr/>
          <p:nvPr/>
        </p:nvSpPr>
        <p:spPr>
          <a:xfrm>
            <a:off x="276335" y="0"/>
            <a:ext cx="104665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5" name="Google Shape;52;p4"/>
          <p:cNvSpPr/>
          <p:nvPr/>
        </p:nvSpPr>
        <p:spPr>
          <a:xfrm>
            <a:off x="990600" y="0"/>
            <a:ext cx="181873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6" name="Google Shape;53;p4"/>
          <p:cNvSpPr/>
          <p:nvPr/>
        </p:nvSpPr>
        <p:spPr>
          <a:xfrm>
            <a:off x="1141319" y="0"/>
            <a:ext cx="230281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57" name="Google Shape;54;p4"/>
          <p:cNvSpPr/>
          <p:nvPr/>
        </p:nvSpPr>
        <p:spPr>
          <a:xfrm flipH="1">
            <a:off x="106343" y="0"/>
            <a:ext cx="1" cy="6858000"/>
          </a:xfrm>
          <a:prstGeom prst="line">
            <a:avLst/>
          </a:prstGeom>
          <a:ln w="57150">
            <a:solidFill>
              <a:srgbClr val="FEC2AC">
                <a:alpha val="72941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" name="Google Shape;55;p4"/>
          <p:cNvSpPr/>
          <p:nvPr/>
        </p:nvSpPr>
        <p:spPr>
          <a:xfrm flipH="1">
            <a:off x="914399" y="0"/>
            <a:ext cx="2" cy="6858000"/>
          </a:xfrm>
          <a:prstGeom prst="line">
            <a:avLst/>
          </a:prstGeom>
          <a:ln w="57150">
            <a:solidFill>
              <a:srgbClr val="FFEDE7">
                <a:alpha val="82745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" name="Google Shape;56;p4"/>
          <p:cNvSpPr/>
          <p:nvPr/>
        </p:nvSpPr>
        <p:spPr>
          <a:xfrm flipH="1">
            <a:off x="854112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Google Shape;57;p4"/>
          <p:cNvSpPr/>
          <p:nvPr/>
        </p:nvSpPr>
        <p:spPr>
          <a:xfrm flipH="1">
            <a:off x="1726639" y="0"/>
            <a:ext cx="1" cy="6858000"/>
          </a:xfrm>
          <a:prstGeom prst="line">
            <a:avLst/>
          </a:prstGeom>
          <a:ln w="28575">
            <a:solidFill>
              <a:srgbClr val="FEC2AC">
                <a:alpha val="81960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Google Shape;58;p4"/>
          <p:cNvSpPr/>
          <p:nvPr/>
        </p:nvSpPr>
        <p:spPr>
          <a:xfrm flipH="1">
            <a:off x="1066799" y="0"/>
            <a:ext cx="2" cy="6858000"/>
          </a:xfrm>
          <a:prstGeom prst="line">
            <a:avLst/>
          </a:prstGeom>
          <a:ln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Google Shape;59;p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3" name="Google Shape;60;p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4" name="Google Shape;61;p4"/>
          <p:cNvSpPr/>
          <p:nvPr/>
        </p:nvSpPr>
        <p:spPr>
          <a:xfrm>
            <a:off x="1324704" y="4866752"/>
            <a:ext cx="641424" cy="6414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5" name="Google Shape;62;p4"/>
          <p:cNvSpPr/>
          <p:nvPr/>
        </p:nvSpPr>
        <p:spPr>
          <a:xfrm>
            <a:off x="1091080" y="5500632"/>
            <a:ext cx="137161" cy="1371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6" name="Google Shape;63;p4"/>
          <p:cNvSpPr/>
          <p:nvPr/>
        </p:nvSpPr>
        <p:spPr>
          <a:xfrm>
            <a:off x="1664207" y="5791200"/>
            <a:ext cx="274321" cy="27432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7" name="Google Shape;64;p4"/>
          <p:cNvSpPr/>
          <p:nvPr/>
        </p:nvSpPr>
        <p:spPr>
          <a:xfrm>
            <a:off x="1879039" y="4479888"/>
            <a:ext cx="365761" cy="36576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8" name="Google Shape;65;p4"/>
          <p:cNvSpPr/>
          <p:nvPr/>
        </p:nvSpPr>
        <p:spPr>
          <a:xfrm flipH="1">
            <a:off x="9097943" y="0"/>
            <a:ext cx="1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9" name="Номер слайда"/>
          <p:cNvSpPr txBox="1"/>
          <p:nvPr>
            <p:ph type="sldNum" sz="quarter" idx="2"/>
          </p:nvPr>
        </p:nvSpPr>
        <p:spPr>
          <a:xfrm>
            <a:off x="1491269" y="5033813"/>
            <a:ext cx="308294" cy="307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7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8" name="Google Shape;73;p5"/>
          <p:cNvSpPr txBox="1"/>
          <p:nvPr>
            <p:ph type="body" sz="half" idx="21"/>
          </p:nvPr>
        </p:nvSpPr>
        <p:spPr>
          <a:xfrm>
            <a:off x="4270247" y="1600200"/>
            <a:ext cx="3657601" cy="4572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7" name="Уровень текста 1…"/>
          <p:cNvSpPr txBox="1"/>
          <p:nvPr>
            <p:ph type="body" sz="half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Google Shape;80;p6"/>
          <p:cNvSpPr txBox="1"/>
          <p:nvPr>
            <p:ph type="body" sz="half" idx="21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" name="Google Shape;81;p6"/>
          <p:cNvSpPr/>
          <p:nvPr>
            <p:ph type="body" sz="quarter" idx="22"/>
          </p:nvPr>
        </p:nvSpPr>
        <p:spPr>
          <a:xfrm>
            <a:off x="489338" y="1601859"/>
            <a:ext cx="3593324" cy="59409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marL="228600" indent="0">
              <a:buClrTx/>
              <a:buSzTx/>
              <a:buFontTx/>
              <a:buNone/>
              <a:defRPr b="1" sz="2000">
                <a:solidFill>
                  <a:srgbClr val="FFFFFF"/>
                </a:solidFill>
              </a:defRPr>
            </a:pPr>
          </a:p>
        </p:txBody>
      </p:sp>
      <p:sp>
        <p:nvSpPr>
          <p:cNvPr id="90" name="Google Shape;82;p6"/>
          <p:cNvSpPr/>
          <p:nvPr>
            <p:ph type="body" sz="quarter" idx="23"/>
          </p:nvPr>
        </p:nvSpPr>
        <p:spPr>
          <a:xfrm>
            <a:off x="4375539" y="1601859"/>
            <a:ext cx="3593323" cy="59409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marL="228600" indent="0">
              <a:buClrTx/>
              <a:buSzTx/>
              <a:buFontTx/>
              <a:buNone/>
              <a:defRPr b="1" sz="2000">
                <a:solidFill>
                  <a:srgbClr val="FFFFFF"/>
                </a:solidFill>
              </a:defRPr>
            </a:pP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93;p9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2941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Текст заголовка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5" name="Уровень текста 1…"/>
          <p:cNvSpPr txBox="1"/>
          <p:nvPr>
            <p:ph type="body" sz="quarter" idx="1"/>
          </p:nvPr>
        </p:nvSpPr>
        <p:spPr>
          <a:xfrm>
            <a:off x="6812280" y="274320"/>
            <a:ext cx="1527049" cy="4983480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1200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1200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1200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1200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6" name="Google Shape;96;p9"/>
          <p:cNvSpPr/>
          <p:nvPr/>
        </p:nvSpPr>
        <p:spPr>
          <a:xfrm flipH="1">
            <a:off x="6248399" y="0"/>
            <a:ext cx="2" cy="6858000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Google Shape;97;p9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Google Shape;98;p9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Google Shape;99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20" name="Google Shape;100;p9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Google Shape;101;p9"/>
          <p:cNvSpPr/>
          <p:nvPr/>
        </p:nvSpPr>
        <p:spPr>
          <a:xfrm>
            <a:off x="8156447" y="5715000"/>
            <a:ext cx="548641" cy="5486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22" name="Google Shape;102;p9"/>
          <p:cNvSpPr txBox="1"/>
          <p:nvPr>
            <p:ph type="body" idx="21"/>
          </p:nvPr>
        </p:nvSpPr>
        <p:spPr>
          <a:xfrm>
            <a:off x="304800" y="274319"/>
            <a:ext cx="5638800" cy="632765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07;p10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Google Shape;108;p10"/>
          <p:cNvSpPr/>
          <p:nvPr/>
        </p:nvSpPr>
        <p:spPr>
          <a:xfrm>
            <a:off x="8156447" y="5715000"/>
            <a:ext cx="548641" cy="5486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2" name="Текст заголовка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</p:spPr>
        <p:txBody>
          <a:bodyPr/>
          <a:lstStyle>
            <a:lvl1pPr>
              <a:defRPr b="1"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3" name="Google Shape;110;p10"/>
          <p:cNvSpPr/>
          <p:nvPr>
            <p:ph type="pic" idx="21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Уровень текста 1…"/>
          <p:cNvSpPr txBox="1"/>
          <p:nvPr>
            <p:ph type="body" sz="quarter" idx="1"/>
          </p:nvPr>
        </p:nvSpPr>
        <p:spPr>
          <a:xfrm>
            <a:off x="6765797" y="264795"/>
            <a:ext cx="1524001" cy="4956048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"/>
              </a:spcBef>
              <a:buClrTx/>
              <a:buSzTx/>
              <a:buFontTx/>
              <a:buNone/>
              <a:defRPr sz="1200"/>
            </a:lvl1pPr>
            <a:lvl2pPr marL="914400" indent="-289559">
              <a:spcBef>
                <a:spcPts val="100"/>
              </a:spcBef>
              <a:buClrTx/>
              <a:buSzPts val="1200"/>
              <a:buFontTx/>
              <a:defRPr sz="1200"/>
            </a:lvl2pPr>
            <a:lvl3pPr marL="1424939" indent="-320039">
              <a:spcBef>
                <a:spcPts val="100"/>
              </a:spcBef>
              <a:buClrTx/>
              <a:buSzPts val="1200"/>
              <a:buFontTx/>
              <a:defRPr sz="1200"/>
            </a:lvl3pPr>
            <a:lvl4pPr marL="1916429" indent="-350518">
              <a:spcBef>
                <a:spcPts val="100"/>
              </a:spcBef>
              <a:buClrTx/>
              <a:buSzPts val="1200"/>
              <a:buFontTx/>
              <a:defRPr sz="1200"/>
            </a:lvl4pPr>
            <a:lvl5pPr marL="2375153" indent="-356614">
              <a:spcBef>
                <a:spcPts val="100"/>
              </a:spcBef>
              <a:buClrTx/>
              <a:buSzPts val="1200"/>
              <a:buFontTx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5" name="Google Shape;112;p10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6" name="Google Shape;1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137" name="Google Shape;114;p10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Google Shape;115;p10"/>
          <p:cNvSpPr/>
          <p:nvPr/>
        </p:nvSpPr>
        <p:spPr>
          <a:xfrm flipH="1">
            <a:off x="6248399" y="0"/>
            <a:ext cx="2" cy="6858000"/>
          </a:xfrm>
          <a:prstGeom prst="line">
            <a:avLst/>
          </a:prstGeom>
          <a:ln w="3810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Google Shape;116;p10"/>
          <p:cNvSpPr/>
          <p:nvPr/>
        </p:nvSpPr>
        <p:spPr>
          <a:xfrm flipH="1">
            <a:off x="6192296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 flipH="1">
            <a:off x="8762999" y="0"/>
            <a:ext cx="1" cy="6858000"/>
          </a:xfrm>
          <a:prstGeom prst="line">
            <a:avLst/>
          </a:prstGeom>
          <a:ln w="38100">
            <a:solidFill>
              <a:srgbClr val="FEC2AC">
                <a:alpha val="92941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Google Shape;11;p1"/>
          <p:cNvSpPr/>
          <p:nvPr/>
        </p:nvSpPr>
        <p:spPr>
          <a:xfrm flipH="1">
            <a:off x="76199" y="0"/>
            <a:ext cx="2" cy="6858000"/>
          </a:xfrm>
          <a:prstGeom prst="line">
            <a:avLst/>
          </a:prstGeom>
          <a:ln w="57150">
            <a:solidFill>
              <a:srgbClr val="FEC2A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Google Shape;12;p1"/>
          <p:cNvSpPr/>
          <p:nvPr/>
        </p:nvSpPr>
        <p:spPr>
          <a:xfrm flipH="1">
            <a:off x="8991599" y="0"/>
            <a:ext cx="1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Google Shape;13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6" name="Google Shape;14;p1"/>
          <p:cNvSpPr/>
          <p:nvPr/>
        </p:nvSpPr>
        <p:spPr>
          <a:xfrm flipH="1">
            <a:off x="8915399" y="0"/>
            <a:ext cx="1" cy="6858000"/>
          </a:xfrm>
          <a:prstGeom prst="line">
            <a:avLst/>
          </a:prstGeom>
          <a:ln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Google Shape;15;p1"/>
          <p:cNvSpPr/>
          <p:nvPr/>
        </p:nvSpPr>
        <p:spPr>
          <a:xfrm>
            <a:off x="8156447" y="5715000"/>
            <a:ext cx="548641" cy="5486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</a:p>
        </p:txBody>
      </p:sp>
      <p:sp>
        <p:nvSpPr>
          <p:cNvPr id="8" name="Текст заголовка"/>
          <p:cNvSpPr txBox="1"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9" name="Уровень текста 1…"/>
          <p:cNvSpPr txBox="1"/>
          <p:nvPr>
            <p:ph type="body" idx="1"/>
          </p:nvPr>
        </p:nvSpPr>
        <p:spPr>
          <a:xfrm>
            <a:off x="457200" y="1600200"/>
            <a:ext cx="7467600" cy="4873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Номер слайда"/>
          <p:cNvSpPr txBox="1"/>
          <p:nvPr>
            <p:ph type="sldNum" sz="quarter" idx="2"/>
          </p:nvPr>
        </p:nvSpPr>
        <p:spPr>
          <a:xfrm>
            <a:off x="8279670" y="5841003"/>
            <a:ext cx="308293" cy="307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small" i="0" spc="0" strike="noStrike" sz="3000" u="none">
          <a:solidFill>
            <a:srgbClr val="575F6D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45720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🞆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1pPr>
      <a:lvl2pPr marL="960119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⚫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2pPr>
      <a:lvl3pPr marL="1470660" marR="0" indent="-3962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🞆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3pPr>
      <a:lvl4pPr marL="1927860" marR="0" indent="-3962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🞆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4pPr>
      <a:lvl5pPr marL="2439161" marR="0" indent="-45948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⚫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5pPr>
      <a:lvl6pPr marL="2914650" marR="0" indent="-5143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6pPr>
      <a:lvl7pPr marL="3412670" marR="0" indent="-50944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⚪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7pPr>
      <a:lvl8pPr marL="3902528" marR="0" indent="-58782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8pPr>
      <a:lvl9pPr marL="4359728" marR="0" indent="-58782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36;p13"/>
          <p:cNvSpPr txBox="1"/>
          <p:nvPr>
            <p:ph type="ctrTitle"/>
          </p:nvPr>
        </p:nvSpPr>
        <p:spPr>
          <a:xfrm>
            <a:off x="1850048" y="415316"/>
            <a:ext cx="6815488" cy="1500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«Развитие физических навыков у детей раннего возраста»</a:t>
            </a:r>
          </a:p>
        </p:txBody>
      </p:sp>
      <p:pic>
        <p:nvPicPr>
          <p:cNvPr id="168" name="Google Shape;137;p13" descr="Google Shape;137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519" y="2749610"/>
            <a:ext cx="5625866" cy="402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Google Shape;136;p13"/>
          <p:cNvSpPr txBox="1"/>
          <p:nvPr/>
        </p:nvSpPr>
        <p:spPr>
          <a:xfrm>
            <a:off x="3583069" y="2137143"/>
            <a:ext cx="5345085" cy="1095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b">
            <a:normAutofit fontScale="100000" lnSpcReduction="0"/>
          </a:bodyPr>
          <a:lstStyle/>
          <a:p>
            <a:pPr algn="ctr">
              <a:defRPr b="1" cap="small" sz="3000">
                <a:solidFill>
                  <a:srgbClr val="575F6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Подготовила:</a:t>
            </a:r>
          </a:p>
          <a:p>
            <a:pPr algn="ctr">
              <a:defRPr b="1" cap="small" sz="3000">
                <a:solidFill>
                  <a:srgbClr val="575F6D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pPr>
            <a:r>
              <a:t> Курманбаева А.Н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70;p1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</a:t>
            </a:r>
          </a:p>
        </p:txBody>
      </p:sp>
      <p:sp>
        <p:nvSpPr>
          <p:cNvPr id="227" name="Google Shape;171;p18"/>
          <p:cNvSpPr txBox="1"/>
          <p:nvPr>
            <p:ph type="body" idx="1"/>
          </p:nvPr>
        </p:nvSpPr>
        <p:spPr>
          <a:xfrm>
            <a:off x="457200" y="642917"/>
            <a:ext cx="7467600" cy="5831035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0"/>
              </a:spcBef>
              <a:buSzTx/>
              <a:buNone/>
            </a:pPr>
            <a:r>
              <a:t>   </a:t>
            </a:r>
            <a:r>
              <a:rPr b="1">
                <a:latin typeface="Times New Roman"/>
                <a:ea typeface="Times New Roman"/>
                <a:cs typeface="Times New Roman"/>
                <a:sym typeface="Times New Roman"/>
              </a:rPr>
              <a:t>Моторные игры (бег, прыжки, лазание).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indent="-274320" algn="just"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 b="0"/>
              <a:t>Моторика - двигательная активность. Не всем родителям нравится, когда ребёнок бегает по квартире, залезает на высокие предметы. Безусловно, прежде всего, надо подумать о безопасности ребёнка, но не стоит запрещать ему, активно двигаться.</a:t>
            </a:r>
            <a:endParaRPr b="0"/>
          </a:p>
          <a:p>
            <a:pPr marL="274320" indent="-274320">
              <a:buSzTx/>
              <a:buNone/>
            </a:pPr>
            <a:br>
              <a:rPr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pic>
        <p:nvPicPr>
          <p:cNvPr id="228" name="Google Shape;172;p18" descr="Google Shape;172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662" y="3143248"/>
            <a:ext cx="6297494" cy="3286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06;p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</a:t>
            </a:r>
          </a:p>
        </p:txBody>
      </p:sp>
      <p:sp>
        <p:nvSpPr>
          <p:cNvPr id="231" name="Google Shape;207;p23"/>
          <p:cNvSpPr txBox="1"/>
          <p:nvPr>
            <p:ph type="body" idx="1"/>
          </p:nvPr>
        </p:nvSpPr>
        <p:spPr>
          <a:xfrm>
            <a:off x="457200" y="500041"/>
            <a:ext cx="7467600" cy="5973912"/>
          </a:xfrm>
          <a:prstGeom prst="rect">
            <a:avLst/>
          </a:prstGeom>
        </p:spPr>
        <p:txBody>
          <a:bodyPr/>
          <a:lstStyle>
            <a:lvl1pPr marL="274320" indent="-274320" algn="just">
              <a:spcBef>
                <a:spcPts val="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   Выбирая игру для ребенка, надо следовать главному принципу: игра должна соответствовать возможностям ребенка, быть для него привлекательной.</a:t>
            </a:r>
          </a:p>
        </p:txBody>
      </p:sp>
      <p:pic>
        <p:nvPicPr>
          <p:cNvPr id="232" name="Google Shape;208;p23" descr="Google Shape;208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785" y="2357429"/>
            <a:ext cx="3286149" cy="350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Google Shape;209;p23" descr="Google Shape;209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4876" y="2357429"/>
            <a:ext cx="3500463" cy="3571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136;p13"/>
          <p:cNvSpPr txBox="1"/>
          <p:nvPr>
            <p:ph type="ctrTitle"/>
          </p:nvPr>
        </p:nvSpPr>
        <p:spPr>
          <a:xfrm>
            <a:off x="1977639" y="532274"/>
            <a:ext cx="6172201" cy="1500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Спортивные атрибуты</a:t>
            </a:r>
          </a:p>
        </p:txBody>
      </p:sp>
      <p:pic>
        <p:nvPicPr>
          <p:cNvPr id="236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7385" y="2679405"/>
            <a:ext cx="5635258" cy="3411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Заголовок 3"/>
          <p:cNvSpPr txBox="1"/>
          <p:nvPr>
            <p:ph type="ctrTitle"/>
          </p:nvPr>
        </p:nvSpPr>
        <p:spPr>
          <a:xfrm>
            <a:off x="1674258" y="108159"/>
            <a:ext cx="7033808" cy="2062065"/>
          </a:xfrm>
          <a:prstGeom prst="rect">
            <a:avLst/>
          </a:prstGeom>
        </p:spPr>
        <p:txBody>
          <a:bodyPr/>
          <a:lstStyle/>
          <a:p>
            <a:pPr algn="ctr">
              <a:defRPr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Для профилактики плоскостопия и развития мелкой моторики рук:</a:t>
            </a:r>
          </a:p>
          <a:p>
            <a:pPr algn="ctr">
              <a:defRPr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Мешочки с песком для ходьбы; массажный коврик, бросовый материал ( яйца от киндер сюрпризов палочки, брусочки) для захвата и перекладывании с места на место пальцами ног.</a:t>
            </a:r>
          </a:p>
        </p:txBody>
      </p:sp>
      <p:pic>
        <p:nvPicPr>
          <p:cNvPr id="2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087" y="2367882"/>
            <a:ext cx="3690491" cy="1853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9852" y="2381451"/>
            <a:ext cx="3272107" cy="2383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рямоугольник 8"/>
          <p:cNvSpPr txBox="1"/>
          <p:nvPr/>
        </p:nvSpPr>
        <p:spPr>
          <a:xfrm>
            <a:off x="2245563" y="234732"/>
            <a:ext cx="5691523" cy="142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Дыхательная гимнастика.</a:t>
            </a:r>
          </a:p>
          <a:p>
            <a:pPr>
              <a:defRPr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Изготовила «Мини футбол», где выдувая воздух через трубочку нужно загнать шарик в ворота сопернику. В результате чего тренируются лёгкие. </a:t>
            </a:r>
          </a:p>
        </p:txBody>
      </p:sp>
      <p:pic>
        <p:nvPicPr>
          <p:cNvPr id="24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9844" y="2327836"/>
            <a:ext cx="5519393" cy="3296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Прямоугольник 2"/>
          <p:cNvSpPr txBox="1"/>
          <p:nvPr/>
        </p:nvSpPr>
        <p:spPr>
          <a:xfrm>
            <a:off x="1470483" y="302200"/>
            <a:ext cx="6692132" cy="88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Выносной материал:</a:t>
            </a:r>
          </a:p>
          <a:p>
            <a:pPr>
              <a:defRPr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-мячи резиновые, обручи , городки</a:t>
            </a:r>
          </a:p>
        </p:txBody>
      </p:sp>
      <p:pic>
        <p:nvPicPr>
          <p:cNvPr id="246" name="Рисунок 4" descr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508" y="1576384"/>
            <a:ext cx="3759495" cy="30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2150" y="2006562"/>
            <a:ext cx="4742121" cy="4139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908720"/>
            <a:ext cx="7620001" cy="3786214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Box 3"/>
          <p:cNvSpPr txBox="1"/>
          <p:nvPr/>
        </p:nvSpPr>
        <p:spPr>
          <a:xfrm>
            <a:off x="1737400" y="5229199"/>
            <a:ext cx="5391508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E75C01"/>
                </a:solidFill>
              </a:defRPr>
            </a:lvl1pPr>
          </a:lstStyle>
          <a:p>
            <a:pPr/>
            <a:r>
              <a:t>Спасибо за внимание!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одзаголовок 2"/>
          <p:cNvSpPr txBox="1"/>
          <p:nvPr>
            <p:ph type="subTitle" idx="1"/>
          </p:nvPr>
        </p:nvSpPr>
        <p:spPr>
          <a:xfrm>
            <a:off x="1331640" y="836711"/>
            <a:ext cx="7632849" cy="5157194"/>
          </a:xfrm>
          <a:prstGeom prst="rect">
            <a:avLst/>
          </a:prstGeom>
        </p:spPr>
        <p:txBody>
          <a:bodyPr/>
          <a:lstStyle>
            <a:lvl1pPr algn="ctr">
              <a:defRPr b="0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Целью физического воспитания является воспитание здорового, жизнерадостного, жизнестойкого, физически  совершенного, гармонически развитого ребенка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Заголовок 1"/>
          <p:cNvSpPr txBox="1"/>
          <p:nvPr>
            <p:ph type="title"/>
          </p:nvPr>
        </p:nvSpPr>
        <p:spPr>
          <a:xfrm>
            <a:off x="467543" y="332655"/>
            <a:ext cx="8064898" cy="1431034"/>
          </a:xfrm>
          <a:prstGeom prst="rect">
            <a:avLst/>
          </a:prstGeom>
        </p:spPr>
        <p:txBody>
          <a:bodyPr/>
          <a:lstStyle/>
          <a:p>
            <a:pPr algn="ctr">
              <a:defRPr b="1" sz="2800">
                <a:solidFill>
                  <a:srgbClr val="E75C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ЗАДАЧИ  ФИЗИЧЕСКОГО  ВОСПИТАНИЯ  ДЕТЕЙ ДОШКОЛЬНОГО ВОЗРАСТА</a:t>
            </a:r>
            <a:br/>
          </a:p>
        </p:txBody>
      </p:sp>
      <p:grpSp>
        <p:nvGrpSpPr>
          <p:cNvPr id="192" name="Содержимое 7"/>
          <p:cNvGrpSpPr/>
          <p:nvPr/>
        </p:nvGrpSpPr>
        <p:grpSpPr>
          <a:xfrm>
            <a:off x="251520" y="1341644"/>
            <a:ext cx="8424936" cy="5398847"/>
            <a:chOff x="0" y="0"/>
            <a:chExt cx="8424935" cy="5398845"/>
          </a:xfrm>
        </p:grpSpPr>
        <p:grpSp>
          <p:nvGrpSpPr>
            <p:cNvPr id="176" name="Сгруппировать"/>
            <p:cNvGrpSpPr/>
            <p:nvPr/>
          </p:nvGrpSpPr>
          <p:grpSpPr>
            <a:xfrm>
              <a:off x="3032976" y="168769"/>
              <a:ext cx="5391960" cy="1350151"/>
              <a:chOff x="0" y="0"/>
              <a:chExt cx="5391959" cy="1350150"/>
            </a:xfrm>
          </p:grpSpPr>
          <p:sp>
            <p:nvSpPr>
              <p:cNvPr id="174" name="Фигура"/>
              <p:cNvSpPr/>
              <p:nvPr/>
            </p:nvSpPr>
            <p:spPr>
              <a:xfrm rot="5400000">
                <a:off x="2020904" y="-2020905"/>
                <a:ext cx="1350151" cy="5391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404"/>
                      <a:pt x="21600" y="901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901"/>
                    </a:lnTo>
                    <a:cubicBezTo>
                      <a:pt x="0" y="40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0D1D3">
                  <a:alpha val="90000"/>
                </a:srgbClr>
              </a:solidFill>
              <a:ln w="25400" cap="flat">
                <a:solidFill>
                  <a:srgbClr val="D0D1D3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300"/>
                  </a:spcBef>
                  <a:defRPr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75" name="Главной задачей физического воспитания дошкольников является охрана жизни укрепление здоровья, закаливание организма детей."/>
              <p:cNvSpPr txBox="1"/>
              <p:nvPr/>
            </p:nvSpPr>
            <p:spPr>
              <a:xfrm>
                <a:off x="123825" y="234662"/>
                <a:ext cx="5078401" cy="8808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3825" tIns="123825" rIns="123825" bIns="123825" numCol="1" anchor="ctr">
                <a:spAutoFit/>
              </a:bodyPr>
              <a:lstStyle/>
              <a:p>
                <a:pPr lvl="1" marL="171450" indent="-171450" defTabSz="711200">
                  <a:lnSpc>
                    <a:spcPct val="90000"/>
                  </a:lnSpc>
                  <a:spcBef>
                    <a:spcPts val="200"/>
                  </a:spcBef>
                  <a:buClr>
                    <a:schemeClr val="accent1"/>
                  </a:buClr>
                  <a:buSzPts val="1600"/>
                  <a:buFont typeface="Helvetica"/>
                  <a:buChar char="•"/>
                  <a:defRPr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Главной задачей физического воспитания дошкольников является охрана жизни укрепление здоровья, закаливание организма детей.</a:t>
                </a:r>
              </a:p>
            </p:txBody>
          </p:sp>
        </p:grpSp>
        <p:grpSp>
          <p:nvGrpSpPr>
            <p:cNvPr id="179" name="Сгруппировать"/>
            <p:cNvGrpSpPr/>
            <p:nvPr/>
          </p:nvGrpSpPr>
          <p:grpSpPr>
            <a:xfrm>
              <a:off x="0" y="0"/>
              <a:ext cx="3032976" cy="1687687"/>
              <a:chOff x="0" y="0"/>
              <a:chExt cx="3032975" cy="1687686"/>
            </a:xfrm>
          </p:grpSpPr>
          <p:sp>
            <p:nvSpPr>
              <p:cNvPr id="177" name="Закругленный прямоугольник"/>
              <p:cNvSpPr/>
              <p:nvPr/>
            </p:nvSpPr>
            <p:spPr>
              <a:xfrm>
                <a:off x="0" y="0"/>
                <a:ext cx="3032976" cy="1687687"/>
              </a:xfrm>
              <a:prstGeom prst="roundRect">
                <a:avLst>
                  <a:gd name="adj" fmla="val 16667"/>
                </a:avLst>
              </a:prstGeom>
              <a:solidFill>
                <a:srgbClr val="575F6D"/>
              </a:solidFill>
              <a:ln w="25400" cap="flat">
                <a:solidFill>
                  <a:srgbClr val="FFF39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Оздоровительные  задачи"/>
              <p:cNvSpPr txBox="1"/>
              <p:nvPr/>
            </p:nvSpPr>
            <p:spPr>
              <a:xfrm>
                <a:off x="126201" y="478573"/>
                <a:ext cx="2780575" cy="73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3815" tIns="43815" rIns="43815" bIns="43815" numCol="1" anchor="ctr">
                <a:spAutoFit/>
              </a:bodyPr>
              <a:lstStyle>
                <a:lvl1pPr marL="457200" indent="-308609" algn="ctr" defTabSz="1022350">
                  <a:lnSpc>
                    <a:spcPct val="90000"/>
                  </a:lnSpc>
                  <a:spcBef>
                    <a:spcPts val="900"/>
                  </a:spcBef>
                  <a:buClr>
                    <a:schemeClr val="accent1"/>
                  </a:buClr>
                  <a:buSzPts val="2300"/>
                  <a:buFont typeface="Helvetica"/>
                  <a:buChar char="🞆"/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Оздоровительные  задачи</a:t>
                </a:r>
              </a:p>
            </p:txBody>
          </p:sp>
        </p:grpSp>
        <p:grpSp>
          <p:nvGrpSpPr>
            <p:cNvPr id="182" name="Сгруппировать"/>
            <p:cNvGrpSpPr/>
            <p:nvPr/>
          </p:nvGrpSpPr>
          <p:grpSpPr>
            <a:xfrm>
              <a:off x="3032976" y="1865599"/>
              <a:ext cx="5391960" cy="1500635"/>
              <a:chOff x="0" y="0"/>
              <a:chExt cx="5391959" cy="1500633"/>
            </a:xfrm>
          </p:grpSpPr>
          <p:sp>
            <p:nvSpPr>
              <p:cNvPr id="180" name="Фигура"/>
              <p:cNvSpPr/>
              <p:nvPr/>
            </p:nvSpPr>
            <p:spPr>
              <a:xfrm rot="5400000">
                <a:off x="2020904" y="-1945663"/>
                <a:ext cx="1350151" cy="5391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404"/>
                      <a:pt x="21600" y="901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901"/>
                    </a:lnTo>
                    <a:cubicBezTo>
                      <a:pt x="0" y="40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0D1D3">
                  <a:alpha val="90000"/>
                </a:srgbClr>
              </a:solidFill>
              <a:ln w="25400" cap="flat">
                <a:solidFill>
                  <a:srgbClr val="D0D1D3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711200">
                  <a:lnSpc>
                    <a:spcPct val="90000"/>
                  </a:lnSpc>
                  <a:spcBef>
                    <a:spcPts val="300"/>
                  </a:spcBef>
                  <a:defRPr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81" name="В процессе физического воспитания детей дошкольного возраста не менее важно решать образовательные задачи: формирование двигательных навыков, привитие навыков правильной осанки, навыков гигиены, освоение знаний о физическом воспитании."/>
              <p:cNvSpPr txBox="1"/>
              <p:nvPr/>
            </p:nvSpPr>
            <p:spPr>
              <a:xfrm>
                <a:off x="123825" y="-1"/>
                <a:ext cx="5078401" cy="15006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3825" tIns="123825" rIns="123825" bIns="123825" numCol="1" anchor="ctr">
                <a:spAutoFit/>
              </a:bodyPr>
              <a:lstStyle/>
              <a:p>
                <a:pPr lvl="1" marL="171450" indent="-171450" algn="just" defTabSz="711200">
                  <a:lnSpc>
                    <a:spcPct val="90000"/>
                  </a:lnSpc>
                  <a:spcBef>
                    <a:spcPts val="200"/>
                  </a:spcBef>
                  <a:buClr>
                    <a:schemeClr val="accent1"/>
                  </a:buClr>
                  <a:buSzPts val="1600"/>
                  <a:buFont typeface="Helvetica"/>
                  <a:buChar char="•"/>
                  <a:defRPr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В процессе физического воспитания детей дошкольного возраста не менее важно решать образовательные задачи: формирование двигательных навыков, привитие навыков правильной осанки, навыков гигиены, освоение знаний о физическом воспитании.</a:t>
                </a:r>
              </a:p>
            </p:txBody>
          </p:sp>
        </p:grpSp>
        <p:grpSp>
          <p:nvGrpSpPr>
            <p:cNvPr id="185" name="Сгруппировать"/>
            <p:cNvGrpSpPr/>
            <p:nvPr/>
          </p:nvGrpSpPr>
          <p:grpSpPr>
            <a:xfrm>
              <a:off x="0" y="1772071"/>
              <a:ext cx="3032976" cy="1687688"/>
              <a:chOff x="0" y="0"/>
              <a:chExt cx="3032975" cy="1687686"/>
            </a:xfrm>
          </p:grpSpPr>
          <p:sp>
            <p:nvSpPr>
              <p:cNvPr id="183" name="Закругленный прямоугольник"/>
              <p:cNvSpPr/>
              <p:nvPr/>
            </p:nvSpPr>
            <p:spPr>
              <a:xfrm>
                <a:off x="0" y="0"/>
                <a:ext cx="3032976" cy="1687687"/>
              </a:xfrm>
              <a:prstGeom prst="roundRect">
                <a:avLst>
                  <a:gd name="adj" fmla="val 16667"/>
                </a:avLst>
              </a:prstGeom>
              <a:solidFill>
                <a:srgbClr val="575F6D"/>
              </a:solidFill>
              <a:ln w="25400" cap="flat">
                <a:solidFill>
                  <a:srgbClr val="FFF39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4" name="Образовательные задачи"/>
              <p:cNvSpPr txBox="1"/>
              <p:nvPr/>
            </p:nvSpPr>
            <p:spPr>
              <a:xfrm>
                <a:off x="126201" y="478573"/>
                <a:ext cx="2780575" cy="73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3815" tIns="43815" rIns="43815" bIns="43815" numCol="1" anchor="ctr">
                <a:spAutoFit/>
              </a:bodyPr>
              <a:lstStyle>
                <a:lvl1pPr marL="457200" indent="-308609" algn="ctr" defTabSz="1022350">
                  <a:lnSpc>
                    <a:spcPct val="90000"/>
                  </a:lnSpc>
                  <a:spcBef>
                    <a:spcPts val="900"/>
                  </a:spcBef>
                  <a:buClr>
                    <a:schemeClr val="accent1"/>
                  </a:buClr>
                  <a:buSzPts val="2300"/>
                  <a:buFont typeface="Helvetica"/>
                  <a:buChar char="🞆"/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Образовательные задачи</a:t>
                </a:r>
              </a:p>
            </p:txBody>
          </p:sp>
        </p:grpSp>
        <p:grpSp>
          <p:nvGrpSpPr>
            <p:cNvPr id="188" name="Сгруппировать"/>
            <p:cNvGrpSpPr/>
            <p:nvPr/>
          </p:nvGrpSpPr>
          <p:grpSpPr>
            <a:xfrm>
              <a:off x="3030014" y="3544144"/>
              <a:ext cx="5386694" cy="1854702"/>
              <a:chOff x="0" y="0"/>
              <a:chExt cx="5386692" cy="1854701"/>
            </a:xfrm>
          </p:grpSpPr>
          <p:sp>
            <p:nvSpPr>
              <p:cNvPr id="186" name="Фигура"/>
              <p:cNvSpPr/>
              <p:nvPr/>
            </p:nvSpPr>
            <p:spPr>
              <a:xfrm rot="5400000">
                <a:off x="1765996" y="-1765996"/>
                <a:ext cx="1854702" cy="5386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555"/>
                      <a:pt x="21600" y="124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240"/>
                    </a:lnTo>
                    <a:cubicBezTo>
                      <a:pt x="0" y="555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D0D1D3">
                  <a:alpha val="90000"/>
                </a:srgbClr>
              </a:solidFill>
              <a:ln w="25400" cap="flat">
                <a:solidFill>
                  <a:srgbClr val="D0D1D3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711200">
                  <a:lnSpc>
                    <a:spcPct val="90000"/>
                  </a:lnSpc>
                  <a:spcBef>
                    <a:spcPts val="300"/>
                  </a:spcBef>
                  <a:defRPr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87" name="Необходимо вырабатывать у детей потребность, привычку к ежедневным занятиям физическими упражнениями, развивать умения самостоятельно заниматься этими упражнениями в детском учреждении дома, проводить наиболее простые со своими сверстниками и детьми боле"/>
              <p:cNvSpPr txBox="1"/>
              <p:nvPr/>
            </p:nvSpPr>
            <p:spPr>
              <a:xfrm>
                <a:off x="123826" y="73731"/>
                <a:ext cx="5048504" cy="1707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3825" tIns="123825" rIns="123825" bIns="123825" numCol="1" anchor="ctr">
                <a:spAutoFit/>
              </a:bodyPr>
              <a:lstStyle/>
              <a:p>
                <a:pPr lvl="1" marL="171450" indent="-171450" algn="just" defTabSz="711200">
                  <a:lnSpc>
                    <a:spcPct val="90000"/>
                  </a:lnSpc>
                  <a:spcBef>
                    <a:spcPts val="200"/>
                  </a:spcBef>
                  <a:buClr>
                    <a:schemeClr val="accent1"/>
                  </a:buClr>
                  <a:buSzPts val="1600"/>
                  <a:buFont typeface="Helvetica"/>
                  <a:buChar char="•"/>
                  <a:defRPr sz="16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Необходимо вырабатывать у детей потребность, привычку к ежедневным занятиям физическими упражнениями, развивать умения самостоятельно заниматься этими упражнениями в детском учреждении дома, проводить наиболее простые со своими сверстниками и детьми более младших возрастов.</a:t>
                </a:r>
              </a:p>
            </p:txBody>
          </p:sp>
        </p:grpSp>
        <p:grpSp>
          <p:nvGrpSpPr>
            <p:cNvPr id="191" name="Сгруппировать"/>
            <p:cNvGrpSpPr/>
            <p:nvPr/>
          </p:nvGrpSpPr>
          <p:grpSpPr>
            <a:xfrm>
              <a:off x="0" y="3627651"/>
              <a:ext cx="3030016" cy="1687687"/>
              <a:chOff x="0" y="0"/>
              <a:chExt cx="3030015" cy="1687686"/>
            </a:xfrm>
          </p:grpSpPr>
          <p:sp>
            <p:nvSpPr>
              <p:cNvPr id="189" name="Закругленный прямоугольник"/>
              <p:cNvSpPr/>
              <p:nvPr/>
            </p:nvSpPr>
            <p:spPr>
              <a:xfrm>
                <a:off x="0" y="0"/>
                <a:ext cx="3030016" cy="1687687"/>
              </a:xfrm>
              <a:prstGeom prst="roundRect">
                <a:avLst>
                  <a:gd name="adj" fmla="val 16667"/>
                </a:avLst>
              </a:prstGeom>
              <a:solidFill>
                <a:srgbClr val="575F6D"/>
              </a:solidFill>
              <a:ln w="25400" cap="flat">
                <a:solidFill>
                  <a:srgbClr val="FFF39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ts val="1000"/>
                  </a:spcBef>
                  <a:defRPr sz="23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0" name="Воспитательные задачи"/>
              <p:cNvSpPr txBox="1"/>
              <p:nvPr/>
            </p:nvSpPr>
            <p:spPr>
              <a:xfrm>
                <a:off x="126201" y="478573"/>
                <a:ext cx="2777614" cy="730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3815" tIns="43815" rIns="43815" bIns="43815" numCol="1" anchor="ctr">
                <a:spAutoFit/>
              </a:bodyPr>
              <a:lstStyle>
                <a:lvl1pPr marL="457200" indent="-308609" algn="ctr" defTabSz="1022350">
                  <a:lnSpc>
                    <a:spcPct val="90000"/>
                  </a:lnSpc>
                  <a:spcBef>
                    <a:spcPts val="900"/>
                  </a:spcBef>
                  <a:buClr>
                    <a:schemeClr val="accent1"/>
                  </a:buClr>
                  <a:buSzPts val="2300"/>
                  <a:buFont typeface="Helvetica"/>
                  <a:buChar char="🞆"/>
                  <a:defRPr sz="23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Воспитательные задачи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Содержимое 2"/>
          <p:cNvSpPr txBox="1"/>
          <p:nvPr>
            <p:ph type="body" idx="1"/>
          </p:nvPr>
        </p:nvSpPr>
        <p:spPr>
          <a:xfrm>
            <a:off x="323528" y="548679"/>
            <a:ext cx="8363271" cy="6048714"/>
          </a:xfrm>
          <a:prstGeom prst="rect">
            <a:avLst/>
          </a:prstGeom>
        </p:spPr>
        <p:txBody>
          <a:bodyPr/>
          <a:lstStyle/>
          <a:p>
            <a:pPr marL="308609" indent="-160019" algn="just">
              <a:buSzTx/>
              <a:buNone/>
              <a:defRPr sz="3600">
                <a:solidFill>
                  <a:srgbClr val="FFFFFF"/>
                </a:solidFill>
              </a:defRPr>
            </a:pPr>
            <a:r>
              <a:t>		</a:t>
            </a:r>
            <a:r>
              <a:rPr sz="2800">
                <a:solidFill>
                  <a:srgbClr val="000000"/>
                </a:solidFill>
              </a:rPr>
              <a:t>Таким образом, физическая культура подготавливает ребенка к жизни.</a:t>
            </a:r>
            <a:endParaRPr sz="2800">
              <a:solidFill>
                <a:srgbClr val="000000"/>
              </a:solidFill>
            </a:endParaRPr>
          </a:p>
          <a:p>
            <a:pPr marL="308609" indent="-160019" algn="just">
              <a:buSzTx/>
              <a:buNone/>
              <a:defRPr sz="2800"/>
            </a:pPr>
            <a:r>
              <a:t>		Все вышеперечисленные задачи физического воспитания решаются в единстве.</a:t>
            </a:r>
          </a:p>
          <a:p>
            <a:pPr marL="308609" indent="-160019" algn="just">
              <a:buSzTx/>
              <a:buNone/>
              <a:defRPr sz="2800"/>
            </a:pPr>
            <a:r>
              <a:t>		Они способствуют всестороннему воспитанию ребенка, направленному на физическое, интеллектуальное, духовное, эмоциональное развитие; психофизическую готовность к труду и учебе в школе.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Содержимое 9"/>
          <p:cNvGrpSpPr/>
          <p:nvPr/>
        </p:nvGrpSpPr>
        <p:grpSpPr>
          <a:xfrm>
            <a:off x="916030" y="1500187"/>
            <a:ext cx="7769138" cy="4856164"/>
            <a:chOff x="0" y="0"/>
            <a:chExt cx="7769136" cy="4856162"/>
          </a:xfrm>
        </p:grpSpPr>
        <p:grpSp>
          <p:nvGrpSpPr>
            <p:cNvPr id="198" name="Сгруппировать"/>
            <p:cNvGrpSpPr/>
            <p:nvPr/>
          </p:nvGrpSpPr>
          <p:grpSpPr>
            <a:xfrm>
              <a:off x="0" y="0"/>
              <a:ext cx="2538934" cy="4856163"/>
              <a:chOff x="0" y="0"/>
              <a:chExt cx="2538933" cy="4856162"/>
            </a:xfrm>
          </p:grpSpPr>
          <p:sp>
            <p:nvSpPr>
              <p:cNvPr id="196" name="Закругленный прямоугольник"/>
              <p:cNvSpPr/>
              <p:nvPr/>
            </p:nvSpPr>
            <p:spPr>
              <a:xfrm>
                <a:off x="0" y="0"/>
                <a:ext cx="2538934" cy="4856163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711200">
                  <a:lnSpc>
                    <a:spcPct val="90000"/>
                  </a:lnSpc>
                  <a:spcBef>
                    <a:spcPts val="1000"/>
                  </a:spcBef>
                  <a:defRPr sz="16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97" name="Гигиенические факторы (режим занятий, отдыха, питания и сна, гигиена одежды, обуви, физкультурного оборудования, инвентаря и др.) являются своеобразным средством физического воспитания."/>
              <p:cNvSpPr txBox="1"/>
              <p:nvPr/>
            </p:nvSpPr>
            <p:spPr>
              <a:xfrm>
                <a:off x="0" y="1346999"/>
                <a:ext cx="2538934" cy="3133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13792" tIns="113792" rIns="113792" bIns="113792" numCol="1" anchor="ctr">
                <a:spAutoFit/>
              </a:bodyPr>
              <a:lstStyle>
                <a:lvl1pPr marL="457200" indent="-308609" algn="just" defTabSz="711200">
                  <a:lnSpc>
                    <a:spcPct val="90000"/>
                  </a:lnSpc>
                  <a:spcBef>
                    <a:spcPts val="600"/>
                  </a:spcBef>
                  <a:buClr>
                    <a:schemeClr val="accent1"/>
                  </a:buClr>
                  <a:buSzPts val="1600"/>
                  <a:buFont typeface="Helvetica"/>
                  <a:buChar char="🞆"/>
                  <a:defRPr sz="16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Гигиенические факторы (режим занятий, отдыха, питания и сна, гигиена одежды, обуви, физкультурного оборудования, инвентаря и др.) являются своеобразным средством физического воспитания.</a:t>
                </a:r>
              </a:p>
            </p:txBody>
          </p:sp>
        </p:grpSp>
        <p:sp>
          <p:nvSpPr>
            <p:cNvPr id="199" name="Овал"/>
            <p:cNvSpPr/>
            <p:nvPr/>
          </p:nvSpPr>
          <p:spPr>
            <a:xfrm>
              <a:off x="168850" y="142862"/>
              <a:ext cx="2201234" cy="1914118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400"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grpSp>
          <p:nvGrpSpPr>
            <p:cNvPr id="202" name="Сгруппировать"/>
            <p:cNvGrpSpPr/>
            <p:nvPr/>
          </p:nvGrpSpPr>
          <p:grpSpPr>
            <a:xfrm>
              <a:off x="2615102" y="0"/>
              <a:ext cx="2538934" cy="4856163"/>
              <a:chOff x="0" y="0"/>
              <a:chExt cx="2538933" cy="4856162"/>
            </a:xfrm>
          </p:grpSpPr>
          <p:sp>
            <p:nvSpPr>
              <p:cNvPr id="200" name="Закругленный прямоугольник"/>
              <p:cNvSpPr/>
              <p:nvPr/>
            </p:nvSpPr>
            <p:spPr>
              <a:xfrm>
                <a:off x="0" y="0"/>
                <a:ext cx="2538934" cy="4856163"/>
              </a:xfrm>
              <a:prstGeom prst="roundRect">
                <a:avLst>
                  <a:gd name="adj" fmla="val 10000"/>
                </a:avLst>
              </a:prstGeom>
              <a:solidFill>
                <a:srgbClr val="45D83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755650">
                  <a:lnSpc>
                    <a:spcPct val="90000"/>
                  </a:lnSpc>
                  <a:spcBef>
                    <a:spcPts val="1000"/>
                  </a:spcBef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01" name="Естественные силы природы (солнце, воздух и вода) усиливают положительное влияние физических упражнений на организм."/>
              <p:cNvSpPr txBox="1"/>
              <p:nvPr/>
            </p:nvSpPr>
            <p:spPr>
              <a:xfrm>
                <a:off x="0" y="1752309"/>
                <a:ext cx="2538934" cy="2322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0904" tIns="120904" rIns="120904" bIns="120904" numCol="1" anchor="ctr">
                <a:spAutoFit/>
              </a:bodyPr>
              <a:lstStyle>
                <a:lvl1pPr marL="457200" indent="-308609" algn="just" defTabSz="755650">
                  <a:lnSpc>
                    <a:spcPct val="90000"/>
                  </a:lnSpc>
                  <a:spcBef>
                    <a:spcPts val="700"/>
                  </a:spcBef>
                  <a:buClr>
                    <a:schemeClr val="accent1"/>
                  </a:buClr>
                  <a:buSzPts val="1700"/>
                  <a:buFont typeface="Helvetica"/>
                  <a:buChar char="🞆"/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Естественные силы природы (солнце, воздух и вода) усиливают положительное влияние физических упражнений на организм.</a:t>
                </a:r>
              </a:p>
            </p:txBody>
          </p:sp>
        </p:grpSp>
        <p:sp>
          <p:nvSpPr>
            <p:cNvPr id="203" name="Овал"/>
            <p:cNvSpPr/>
            <p:nvPr/>
          </p:nvSpPr>
          <p:spPr>
            <a:xfrm>
              <a:off x="2898718" y="142862"/>
              <a:ext cx="1971701" cy="1914118"/>
            </a:xfrm>
            <a:prstGeom prst="ellipse">
              <a:avLst/>
            </a:prstGeom>
            <a:blipFill rotWithShape="1">
              <a:blip r:embed="rId3"/>
              <a:srcRect l="0" t="0" r="0" b="0"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400"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grpSp>
          <p:nvGrpSpPr>
            <p:cNvPr id="206" name="Сгруппировать"/>
            <p:cNvGrpSpPr/>
            <p:nvPr/>
          </p:nvGrpSpPr>
          <p:grpSpPr>
            <a:xfrm>
              <a:off x="5230203" y="0"/>
              <a:ext cx="2538934" cy="4856163"/>
              <a:chOff x="0" y="0"/>
              <a:chExt cx="2538933" cy="4856162"/>
            </a:xfrm>
          </p:grpSpPr>
          <p:sp>
            <p:nvSpPr>
              <p:cNvPr id="204" name="Закругленный прямоугольник"/>
              <p:cNvSpPr/>
              <p:nvPr/>
            </p:nvSpPr>
            <p:spPr>
              <a:xfrm>
                <a:off x="0" y="0"/>
                <a:ext cx="2538934" cy="4856163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just"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205" name="Физические упражнения — основное специфическое средство физического воспитания."/>
              <p:cNvSpPr txBox="1"/>
              <p:nvPr/>
            </p:nvSpPr>
            <p:spPr>
              <a:xfrm>
                <a:off x="0" y="1838894"/>
                <a:ext cx="2538934" cy="21496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ctr">
                <a:spAutoFit/>
              </a:bodyPr>
              <a:lstStyle>
                <a:lvl1pPr marL="457200" indent="-308609" algn="just" defTabSz="889000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ts val="2000"/>
                  <a:buFont typeface="Helvetica"/>
                  <a:buChar char="🞆"/>
                  <a:defRPr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Физические упражнения — основное специфическое средство физического воспитания.</a:t>
                </a:r>
              </a:p>
            </p:txBody>
          </p:sp>
        </p:grpSp>
        <p:sp>
          <p:nvSpPr>
            <p:cNvPr id="207" name="Овал"/>
            <p:cNvSpPr/>
            <p:nvPr/>
          </p:nvSpPr>
          <p:spPr>
            <a:xfrm>
              <a:off x="5485715" y="71426"/>
              <a:ext cx="2027911" cy="2056988"/>
            </a:xfrm>
            <a:prstGeom prst="ellipse">
              <a:avLst/>
            </a:prstGeom>
            <a:blipFill rotWithShape="1">
              <a:blip r:embed="rId4"/>
              <a:srcRect l="0" t="0" r="0" b="0"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400"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  <p:sp>
          <p:nvSpPr>
            <p:cNvPr id="208" name="Двойная стрелка"/>
            <p:cNvSpPr/>
            <p:nvPr/>
          </p:nvSpPr>
          <p:spPr>
            <a:xfrm>
              <a:off x="309263" y="3884929"/>
              <a:ext cx="7150609" cy="72842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D5DDF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600"/>
                </a:spcBef>
                <a:defRPr sz="2400">
                  <a:latin typeface="Century Schoolbook"/>
                  <a:ea typeface="Century Schoolbook"/>
                  <a:cs typeface="Century Schoolbook"/>
                  <a:sym typeface="Century Schoolbook"/>
                </a:defRPr>
              </a:pPr>
            </a:p>
          </p:txBody>
        </p:sp>
      </p:grpSp>
      <p:sp>
        <p:nvSpPr>
          <p:cNvPr id="210" name="Rectangle 1"/>
          <p:cNvSpPr txBox="1"/>
          <p:nvPr/>
        </p:nvSpPr>
        <p:spPr>
          <a:xfrm>
            <a:off x="902969" y="209768"/>
            <a:ext cx="7766686" cy="101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3200">
                <a:solidFill>
                  <a:srgbClr val="E75C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СРЕДСТВА ФИЗИЧЕСКОГО ВОСПИТАНИЯ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36;p13"/>
          <p:cNvSpPr txBox="1"/>
          <p:nvPr>
            <p:ph type="ctrTitle"/>
          </p:nvPr>
        </p:nvSpPr>
        <p:spPr>
          <a:xfrm>
            <a:off x="2285983" y="1000108"/>
            <a:ext cx="6172201" cy="1500199"/>
          </a:xfrm>
          <a:prstGeom prst="rect">
            <a:avLst/>
          </a:prstGeom>
        </p:spPr>
        <p:txBody>
          <a:bodyPr/>
          <a:lstStyle/>
          <a:p>
            <a:pPr algn="ctr" defTabSz="859536">
              <a:defRPr sz="3384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Игры детей раннего возраста</a:t>
            </a:r>
            <a:br/>
          </a:p>
        </p:txBody>
      </p:sp>
      <p:pic>
        <p:nvPicPr>
          <p:cNvPr id="213" name="Google Shape;137;p13" descr="Google Shape;137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99" y="2834670"/>
            <a:ext cx="5625867" cy="4023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42;p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</a:t>
            </a:r>
          </a:p>
        </p:txBody>
      </p:sp>
      <p:sp>
        <p:nvSpPr>
          <p:cNvPr id="216" name="Google Shape;143;p14"/>
          <p:cNvSpPr txBox="1"/>
          <p:nvPr>
            <p:ph type="body" idx="1"/>
          </p:nvPr>
        </p:nvSpPr>
        <p:spPr>
          <a:xfrm>
            <a:off x="457200" y="500042"/>
            <a:ext cx="7467600" cy="5643603"/>
          </a:xfrm>
          <a:prstGeom prst="rect">
            <a:avLst/>
          </a:prstGeom>
        </p:spPr>
        <p:txBody>
          <a:bodyPr/>
          <a:lstStyle/>
          <a:p>
            <a:pPr marL="167639" indent="-60959">
              <a:spcBef>
                <a:spcPts val="0"/>
              </a:spcBef>
              <a:buSzTx/>
              <a:buNone/>
            </a:pPr>
          </a:p>
          <a:p>
            <a:pPr marL="274320" indent="-274320"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У ребенка есть страсть к игре,</a:t>
            </a:r>
            <a:br/>
            <a:r>
              <a:t>и ее надо удовлетворять.</a:t>
            </a:r>
            <a:br/>
            <a:r>
              <a:t>Надо не только дать ему вовремя поиграть,</a:t>
            </a:r>
            <a:br/>
            <a:r>
              <a:t>но и пропитать игрой всю его жизнь.</a:t>
            </a:r>
            <a:br/>
            <a:r>
              <a:t>                                                              А. Макаренко</a:t>
            </a:r>
          </a:p>
          <a:p>
            <a:pPr marL="274320" indent="-274320">
              <a:buSzTx/>
              <a:buNone/>
            </a:pPr>
            <a:br/>
          </a:p>
        </p:txBody>
      </p:sp>
      <p:pic>
        <p:nvPicPr>
          <p:cNvPr id="217" name="Google Shape;144;p14" descr="Google Shape;144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3173" y="3214685"/>
            <a:ext cx="5418787" cy="3071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149;p1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</a:t>
            </a:r>
          </a:p>
        </p:txBody>
      </p:sp>
      <p:sp>
        <p:nvSpPr>
          <p:cNvPr id="220" name="Google Shape;150;p15"/>
          <p:cNvSpPr txBox="1"/>
          <p:nvPr>
            <p:ph type="body" idx="1"/>
          </p:nvPr>
        </p:nvSpPr>
        <p:spPr>
          <a:xfrm>
            <a:off x="457200" y="1214421"/>
            <a:ext cx="7467600" cy="5259532"/>
          </a:xfrm>
          <a:prstGeom prst="rect">
            <a:avLst/>
          </a:prstGeom>
        </p:spPr>
        <p:txBody>
          <a:bodyPr/>
          <a:lstStyle/>
          <a:p>
            <a:pPr marL="274320" indent="-274320" algn="just">
              <a:spcBef>
                <a:spcPts val="0"/>
              </a:spcBef>
              <a:buSzTx/>
              <a:buNone/>
            </a:pPr>
            <a:r>
              <a:t>  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Ранний возраст — чрезвычайно важный и ответственный период развития ребёнка. В первые три года жизни закладываются наиболее важные и фундаментальные человеческие способности — познавательная активность, любознательность, уверенность в себе и доверие к другим людям, целенаправленность и настойчивость, воображение и многое другое. При чём все эти способности не возникают сами по себе, как следствие маленького возраста ребёнка, но требуют непременного участия взрослого.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155;p1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.</a:t>
            </a:r>
          </a:p>
        </p:txBody>
      </p:sp>
      <p:sp>
        <p:nvSpPr>
          <p:cNvPr id="223" name="Google Shape;156;p16"/>
          <p:cNvSpPr txBox="1"/>
          <p:nvPr>
            <p:ph type="body" idx="1"/>
          </p:nvPr>
        </p:nvSpPr>
        <p:spPr>
          <a:xfrm>
            <a:off x="488023" y="252980"/>
            <a:ext cx="7467601" cy="5902474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Что даёт ребёнку игра:</a:t>
            </a:r>
            <a:br/>
            <a:r>
              <a:rPr b="0"/>
              <a:t>- удовольствие;</a:t>
            </a:r>
            <a:br>
              <a:rPr b="0"/>
            </a:br>
            <a:r>
              <a:rPr b="0"/>
              <a:t>- знакомство с нормами, правилами жизни;</a:t>
            </a:r>
            <a:br>
              <a:rPr b="0"/>
            </a:br>
            <a:r>
              <a:rPr b="0"/>
              <a:t>- общение со сверстниками;</a:t>
            </a:r>
            <a:br>
              <a:rPr b="0"/>
            </a:br>
            <a:r>
              <a:rPr b="0"/>
              <a:t>- возможность выражать свои эмоции;</a:t>
            </a:r>
            <a:br>
              <a:rPr b="0"/>
            </a:br>
            <a:r>
              <a:rPr b="0"/>
              <a:t>- внутреннюю свободу: играю, где хочу, с кем хочу, сколько хочу, чем хочу.</a:t>
            </a:r>
          </a:p>
        </p:txBody>
      </p:sp>
      <p:pic>
        <p:nvPicPr>
          <p:cNvPr id="22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7421" y="2903283"/>
            <a:ext cx="5626634" cy="3827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Эркер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Эркер">
  <a:themeElements>
    <a:clrScheme name="Эркер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0000FF"/>
      </a:hlink>
      <a:folHlink>
        <a:srgbClr val="FF00FF"/>
      </a:folHlink>
    </a:clrScheme>
    <a:fontScheme name="Эркер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