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281" r:id="rId4"/>
    <p:sldId id="283" r:id="rId5"/>
    <p:sldId id="282" r:id="rId6"/>
    <p:sldId id="290" r:id="rId7"/>
    <p:sldId id="279" r:id="rId8"/>
    <p:sldId id="270" r:id="rId9"/>
    <p:sldId id="258" r:id="rId10"/>
    <p:sldId id="285" r:id="rId11"/>
    <p:sldId id="293" r:id="rId12"/>
    <p:sldId id="297" r:id="rId13"/>
    <p:sldId id="289" r:id="rId14"/>
    <p:sldId id="301" r:id="rId15"/>
    <p:sldId id="303" r:id="rId16"/>
    <p:sldId id="294" r:id="rId17"/>
    <p:sldId id="295" r:id="rId18"/>
    <p:sldId id="296" r:id="rId19"/>
  </p:sldIdLst>
  <p:sldSz cx="18288000" cy="10287000"/>
  <p:notesSz cx="6797675" cy="9872663"/>
  <p:embeddedFontLst>
    <p:embeddedFont>
      <p:font typeface="맑은 고딕" pitchFamily="34" charset="-127"/>
      <p:regular r:id="rId21"/>
      <p:bold r:id="rId22"/>
    </p:embeddedFont>
    <p:embeddedFont>
      <p:font typeface="Fira Sans Medium" charset="0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Fira Sans Ultra-Bold" charset="0"/>
      <p:regular r:id="rId33"/>
    </p:embeddedFont>
    <p:embeddedFont>
      <p:font typeface="Fira Sans Light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6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2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2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7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0954059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8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Ваучерное</a:t>
            </a:r>
            <a:r>
              <a:rPr lang="ru-RU" sz="8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финансирование в дошкольном образовании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605594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Постановка на очередь</a:t>
                </a: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Направляет заявление и необходимые документы (льгота) в ИС МИО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7"/>
            <a:ext cx="3098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Отказ в постановке на очередь (льгота)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Подтверждает полноту и соответствие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*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представленных документов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 проверяются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4034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Постановка на очередь в присвоенную категорию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льготной категории при постановке на очередь,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основанием для отказа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32931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1501EEC-861E-0641-6511-4876E1892D5F}"/>
              </a:ext>
            </a:extLst>
          </p:cNvPr>
          <p:cNvSpPr txBox="1"/>
          <p:nvPr/>
        </p:nvSpPr>
        <p:spPr>
          <a:xfrm>
            <a:off x="1451726" y="5972366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заявления на очередь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6519" y="6825130"/>
            <a:ext cx="17689079" cy="182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Выявление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постановки на очередь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ребенка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данном или в другом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регионе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Наличие ребенка в контингенте ДО, которому оказывается услуга по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ДВиО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в рамках ГОЗ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Отсутствие временной или постоянной прописки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(за исключением случаев 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наличия регистрации в населенном пункте, отнесенной к агломерации городов областного, республиканского значения, или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столицы)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1079188" y="577298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Получение ваучера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заказа на детский сад не утверждается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Объем государственного образовательного заказа определяется МИО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Детские сады участвуют в рамках проектной мощности.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 выбирают сами родители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Получил ваучер.</a:t>
            </a:r>
          </a:p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Что делать дальше?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Выбирает любой ДО из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Перечня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с учетом свободных мест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раб. дней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дня продление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Готовит необходимые документы для зачисление в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769860"/>
            <a:ext cx="2877" cy="7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372811"/>
            <a:ext cx="1089717" cy="1823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5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Заключает электронный договор с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x-non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CF554D6-16EA-F265-DA55-D99AD0C6E1E1}"/>
              </a:ext>
            </a:extLst>
          </p:cNvPr>
          <p:cNvSpPr txBox="1"/>
          <p:nvPr/>
        </p:nvSpPr>
        <p:spPr>
          <a:xfrm>
            <a:off x="12890116" y="4610880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ТАНЕТ</a:t>
            </a:r>
            <a:r>
              <a:rPr lang="x-non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1" y="-190500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4122675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Лист ожидания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5897946" y="1542948"/>
            <a:ext cx="795130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если нет свободного места в желаемой ДО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Нет мест в желаемом саду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Может выбрать временно другой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заявку в Лист ожидания в конкретную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появлении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места в ДО 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первую очередь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будет выслано приглашение и родитель может зачислен в желаемую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149809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Для чего нужен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658613"/>
            <a:ext cx="931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Чтобы ежедневно не следить за появлением мест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Чтобы  свободные места в дефицитных садах не освобождались «по договоренности среди своих»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460374" y="8038832"/>
            <a:ext cx="79978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Кто может воспользоваться Листом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80087" y="8586794"/>
            <a:ext cx="8099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 Лист ожидания может встать только ребенок, который имеет ваучер и уже посещающий дошкольную организацию по этому ваучеру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236736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 встать в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745540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Необходимо подать электронную заявку. Подача заявки доступна в личном кабинете родителя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40609" y="8005395"/>
            <a:ext cx="82929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Какие льготы предусмотрены для Листа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514199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Все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ваучеродержатели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равны, льготы отсутствуют. Кто раньше встал в лист ожидания, тот первым получит место. Заявления сортируются автоматически по дате и времени подачи заявления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8925097" y="8603126"/>
            <a:ext cx="187623" cy="837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315699" y="8512917"/>
            <a:ext cx="187623" cy="837807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4209606" y="1059057"/>
            <a:ext cx="1601660" cy="1950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620315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708427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Аннулирование ваучера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переезда 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другой населенный пункт;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смерти ребенка;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подтверждения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табеля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посещаемости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течение двух месяцев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подряд </a:t>
              </a: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посещения ребенком более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совокупных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дней в течение текущего календарного года без уважительной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причины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6021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Ваучер аннулируется в случаях: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838700"/>
            <a:ext cx="17685554" cy="43434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96193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ДО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в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период проведения проверок, инициированных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Оператором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соответствующих органов,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УО, ОО,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связанных с выявлением фактов фальсификации сведений по контингенту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детей;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исключения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ДО из Перечня поставщиков услуг.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выявление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дублирования в контингенте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детей других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населенных пунктов, </a:t>
              </a:r>
              <a:endParaRPr lang="ru-RU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аннулирования ваучера, 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поступления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родителя сведений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 неполучении услуг 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07768" y="7951662"/>
              <a:ext cx="1023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ребенка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497" y="219480"/>
            <a:ext cx="15974103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Дополнительные инструменты для ДО в целях снижения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риска</a:t>
            </a:r>
          </a:p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 доукомплектования 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 период летнего комплектования 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9619" y="1485900"/>
            <a:ext cx="87064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49.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разновозрастному принципу: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1) при наличии в группе детей двух возрастов: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- 1 года и 2-х лет – не более 15 детей; 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- 2-х и 3-х лет – не более 20 детей;</a:t>
            </a:r>
          </a:p>
          <a:p>
            <a:pPr marL="365125" indent="79375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- 3-х и 4-х лет - не более 25 детей;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4-х и 5-ти лет– не более 25 детей;</a:t>
            </a:r>
          </a:p>
          <a:p>
            <a:pPr marL="365125" indent="79375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2) при наличии в группе детей трех возрастов: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- 2-х, 3-х, 4-х лет – не более 25 детей;</a:t>
            </a:r>
          </a:p>
          <a:p>
            <a:pPr marL="365125" indent="7937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- 3-х, 4-х, 5-ти лет – не более 25 детей.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(При этом не допускается формирование групп по разновозрастному принципу с совмещением детей раннего и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предшкольного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возраста (кроме населенных пунктов с малой численностью детей дошкольного возраста)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6085" y="276443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F691134-A1EF-4A88-949B-D6B564EB5F5B}"/>
              </a:ext>
            </a:extLst>
          </p:cNvPr>
          <p:cNvSpPr/>
          <p:nvPr/>
        </p:nvSpPr>
        <p:spPr>
          <a:xfrm>
            <a:off x="1049914" y="6549598"/>
            <a:ext cx="870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разновозрастных групп перед летним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комплектованием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0FB3802-6B32-4AAB-BEB2-14093CADE404}"/>
              </a:ext>
            </a:extLst>
          </p:cNvPr>
          <p:cNvSpPr/>
          <p:nvPr/>
        </p:nvSpPr>
        <p:spPr>
          <a:xfrm>
            <a:off x="1087663" y="8267700"/>
            <a:ext cx="870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набрать детей в целях снижения риска не укомплектования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недофинансирования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0B5F4DAF-A06C-4350-BAF2-669F1E24F8A1}"/>
              </a:ext>
            </a:extLst>
          </p:cNvPr>
          <p:cNvSpPr/>
          <p:nvPr/>
        </p:nvSpPr>
        <p:spPr>
          <a:xfrm>
            <a:off x="4332596" y="615834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5B2B6D37-8C79-4AEA-8979-8845FB7911CE}"/>
              </a:ext>
            </a:extLst>
          </p:cNvPr>
          <p:cNvSpPr/>
          <p:nvPr/>
        </p:nvSpPr>
        <p:spPr>
          <a:xfrm>
            <a:off x="4332596" y="789780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D101D1-8492-4925-B9E2-7BD67B2A3F86}"/>
              </a:ext>
            </a:extLst>
          </p:cNvPr>
          <p:cNvSpPr txBox="1"/>
          <p:nvPr/>
        </p:nvSpPr>
        <p:spPr>
          <a:xfrm>
            <a:off x="561694" y="2378213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2119F1B-7E50-46BE-972F-CC960F3EA6E9}"/>
              </a:ext>
            </a:extLst>
          </p:cNvPr>
          <p:cNvSpPr txBox="1"/>
          <p:nvPr/>
        </p:nvSpPr>
        <p:spPr>
          <a:xfrm>
            <a:off x="10086521" y="2853696"/>
            <a:ext cx="3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AB1B448-9E18-4803-99BB-89866C63FFA0}"/>
              </a:ext>
            </a:extLst>
          </p:cNvPr>
          <p:cNvSpPr/>
          <p:nvPr/>
        </p:nvSpPr>
        <p:spPr>
          <a:xfrm>
            <a:off x="10609401" y="1872760"/>
            <a:ext cx="7514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МИО установлено, что на каждого ребенка с ООП выделяется не менее 3-кратного подушевого норматива, то при комплектовании группы количество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уменьшается в пропорции 1 к 3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(на каждого ребенка с ООП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ваучеродержателя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меньше).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(по решению МИО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B450BC-4673-4A42-9DD7-837981357446}"/>
              </a:ext>
            </a:extLst>
          </p:cNvPr>
          <p:cNvSpPr/>
          <p:nvPr/>
        </p:nvSpPr>
        <p:spPr>
          <a:xfrm>
            <a:off x="9866085" y="4705141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9CC8E4E-D3E1-484E-ACEF-83D15539636B}"/>
              </a:ext>
            </a:extLst>
          </p:cNvPr>
          <p:cNvSpPr txBox="1"/>
          <p:nvPr/>
        </p:nvSpPr>
        <p:spPr>
          <a:xfrm>
            <a:off x="10049525" y="4820101"/>
            <a:ext cx="42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A3E5433-3154-474A-AAB4-12FEDC1479F6}"/>
              </a:ext>
            </a:extLst>
          </p:cNvPr>
          <p:cNvSpPr/>
          <p:nvPr/>
        </p:nvSpPr>
        <p:spPr>
          <a:xfrm>
            <a:off x="10643445" y="4409777"/>
            <a:ext cx="7514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полном удовлетворении очереди по всем категориям допускается выдача ваучера детям, достигшим возраста полутора лет и старше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33" y="204823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08" y="40310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пункт 51.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055" y="277754"/>
            <a:ext cx="15359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прием детей на места временно отсутствующих детей по причине отпуска на срок не менее 30 (тридцати) дней в период комплектования с 1 по 31 июля, при этом финансирование осуществляется не выше проектной мощности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212" y="2621115"/>
            <a:ext cx="3833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Отмечает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детей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уходящих и/или ушедших в отпуск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505EF52-5B6C-4BC7-9CB3-272D00C7A52D}"/>
              </a:ext>
            </a:extLst>
          </p:cNvPr>
          <p:cNvSpPr/>
          <p:nvPr/>
        </p:nvSpPr>
        <p:spPr>
          <a:xfrm>
            <a:off x="432974" y="167894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24BDA41-2ACF-4481-818C-0F7D607BB11E}"/>
              </a:ext>
            </a:extLst>
          </p:cNvPr>
          <p:cNvSpPr/>
          <p:nvPr/>
        </p:nvSpPr>
        <p:spPr>
          <a:xfrm>
            <a:off x="15477838" y="167618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501DB09-6B56-4E75-AE0C-A395FAB6767D}"/>
              </a:ext>
            </a:extLst>
          </p:cNvPr>
          <p:cNvSpPr/>
          <p:nvPr/>
        </p:nvSpPr>
        <p:spPr>
          <a:xfrm>
            <a:off x="16129454" y="44731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CBE281D-FD5B-4159-9592-7B644A4C65D8}"/>
              </a:ext>
            </a:extLst>
          </p:cNvPr>
          <p:cNvSpPr/>
          <p:nvPr/>
        </p:nvSpPr>
        <p:spPr>
          <a:xfrm>
            <a:off x="12546876" y="443922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868E858-0A9D-432E-B89D-01AE50551ECE}"/>
              </a:ext>
            </a:extLst>
          </p:cNvPr>
          <p:cNvSpPr/>
          <p:nvPr/>
        </p:nvSpPr>
        <p:spPr>
          <a:xfrm>
            <a:off x="5972377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907A6A-A4AF-460C-BD08-C61377DD7714}"/>
              </a:ext>
            </a:extLst>
          </p:cNvPr>
          <p:cNvSpPr/>
          <p:nvPr/>
        </p:nvSpPr>
        <p:spPr>
          <a:xfrm>
            <a:off x="5880634" y="2498478"/>
            <a:ext cx="32532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Собирает заявления от родителей и фиксирует отпуска детей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начала отпуска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B0F1877-BCAF-4E79-AE5C-31FD5CBBC0AD}"/>
              </a:ext>
            </a:extLst>
          </p:cNvPr>
          <p:cNvSpPr txBox="1"/>
          <p:nvPr/>
        </p:nvSpPr>
        <p:spPr>
          <a:xfrm>
            <a:off x="2910471" y="84554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E6E9E35-C105-4CA7-9FB2-2EA0337532B2}"/>
              </a:ext>
            </a:extLst>
          </p:cNvPr>
          <p:cNvSpPr/>
          <p:nvPr/>
        </p:nvSpPr>
        <p:spPr>
          <a:xfrm>
            <a:off x="10551268" y="2765069"/>
            <a:ext cx="39996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в ИС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информацию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свободным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местам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(места, по которым дети ушли/уходят в отпуск)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C3998C5E-716F-4CB1-9654-C14E6B3B12BE}"/>
              </a:ext>
            </a:extLst>
          </p:cNvPr>
          <p:cNvSpPr/>
          <p:nvPr/>
        </p:nvSpPr>
        <p:spPr>
          <a:xfrm>
            <a:off x="14702697" y="3329268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Публикует свободные места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41F3FEF1-3B3E-4FA9-8CFA-99FC5F8E3527}"/>
              </a:ext>
            </a:extLst>
          </p:cNvPr>
          <p:cNvSpPr/>
          <p:nvPr/>
        </p:nvSpPr>
        <p:spPr>
          <a:xfrm>
            <a:off x="0" y="6245161"/>
            <a:ext cx="4657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Выводит информацию о свободных местах для детей из очереди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DCC74B3-0E2D-4BFD-A206-054DB58DF762}"/>
              </a:ext>
            </a:extLst>
          </p:cNvPr>
          <p:cNvSpPr/>
          <p:nvPr/>
        </p:nvSpPr>
        <p:spPr>
          <a:xfrm>
            <a:off x="8392880" y="6364129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Табелирует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7A656F7-2E36-4A78-A710-B9099D6E9039}"/>
              </a:ext>
            </a:extLst>
          </p:cNvPr>
          <p:cNvSpPr/>
          <p:nvPr/>
        </p:nvSpPr>
        <p:spPr>
          <a:xfrm>
            <a:off x="10931821" y="5731757"/>
            <a:ext cx="415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 расчет и оплату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выше проектной мощности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8997AE89-3CC2-40E5-B549-07FA30C108B0}"/>
              </a:ext>
            </a:extLst>
          </p:cNvPr>
          <p:cNvSpPr/>
          <p:nvPr/>
        </p:nvSpPr>
        <p:spPr>
          <a:xfrm>
            <a:off x="15136141" y="5172588"/>
            <a:ext cx="31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августа производит перегруппирование с учетом выпуска детей и приводит в соответствие фактическое количество детей с проектной мощностью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7" y="244154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475" y="166424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5016" y="240570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="" xmlns:a16="http://schemas.microsoft.com/office/drawing/2014/main" id="{1F611676-F6F1-4DA4-9E46-F0DD65AF3523}"/>
              </a:ext>
            </a:extLst>
          </p:cNvPr>
          <p:cNvSpPr/>
          <p:nvPr/>
        </p:nvSpPr>
        <p:spPr>
          <a:xfrm rot="16200000">
            <a:off x="5173471" y="29543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="" xmlns:a16="http://schemas.microsoft.com/office/drawing/2014/main" id="{8E505336-CA26-49D6-96D1-A91A8B024A40}"/>
              </a:ext>
            </a:extLst>
          </p:cNvPr>
          <p:cNvSpPr/>
          <p:nvPr/>
        </p:nvSpPr>
        <p:spPr>
          <a:xfrm rot="16200000">
            <a:off x="14600425" y="28654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="" xmlns:a16="http://schemas.microsoft.com/office/drawing/2014/main" id="{55D152EB-345A-499E-89B1-58CD92F0C4E0}"/>
              </a:ext>
            </a:extLst>
          </p:cNvPr>
          <p:cNvSpPr/>
          <p:nvPr/>
        </p:nvSpPr>
        <p:spPr>
          <a:xfrm rot="16200000">
            <a:off x="9983755" y="303817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53" y="5172588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494" y="5312995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D633CA5F-3582-47BD-832F-6402CF8FD245}"/>
              </a:ext>
            </a:extLst>
          </p:cNvPr>
          <p:cNvSpPr/>
          <p:nvPr/>
        </p:nvSpPr>
        <p:spPr>
          <a:xfrm>
            <a:off x="5227627" y="6337348"/>
            <a:ext cx="665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детей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="" xmlns:a16="http://schemas.microsoft.com/office/drawing/2014/main" id="{DA243007-77A6-4BA9-BA08-C40147BC8072}"/>
              </a:ext>
            </a:extLst>
          </p:cNvPr>
          <p:cNvSpPr/>
          <p:nvPr/>
        </p:nvSpPr>
        <p:spPr>
          <a:xfrm rot="16200000">
            <a:off x="4941760" y="5557926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="" xmlns:a16="http://schemas.microsoft.com/office/drawing/2014/main" id="{18EDBB1A-69C4-4B5C-9C19-BC8EE71E29E2}"/>
              </a:ext>
            </a:extLst>
          </p:cNvPr>
          <p:cNvSpPr/>
          <p:nvPr/>
        </p:nvSpPr>
        <p:spPr>
          <a:xfrm rot="16200000">
            <a:off x="8006754" y="562990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="" xmlns:a16="http://schemas.microsoft.com/office/drawing/2014/main" id="{AA1B1412-D04E-4CA3-B140-6E3E58262470}"/>
              </a:ext>
            </a:extLst>
          </p:cNvPr>
          <p:cNvSpPr/>
          <p:nvPr/>
        </p:nvSpPr>
        <p:spPr>
          <a:xfrm rot="16200000">
            <a:off x="11028397" y="5597395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8514" y="4855591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974" y="5013883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="" xmlns:a16="http://schemas.microsoft.com/office/drawing/2014/main" id="{98EE97A6-E2B9-4643-ADE4-E77E39C79D4E}"/>
              </a:ext>
            </a:extLst>
          </p:cNvPr>
          <p:cNvSpPr/>
          <p:nvPr/>
        </p:nvSpPr>
        <p:spPr>
          <a:xfrm rot="16200000">
            <a:off x="1489836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="" xmlns:a16="http://schemas.microsoft.com/office/drawing/2014/main" id="{A42465C0-7580-4C88-ADB9-ED297A49D726}"/>
              </a:ext>
            </a:extLst>
          </p:cNvPr>
          <p:cNvSpPr/>
          <p:nvPr/>
        </p:nvSpPr>
        <p:spPr>
          <a:xfrm rot="16200000">
            <a:off x="60668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="" xmlns:a16="http://schemas.microsoft.com/office/drawing/2014/main" id="{2456E12D-F17F-4B72-A5A8-94D6CC4B9970}"/>
              </a:ext>
            </a:extLst>
          </p:cNvPr>
          <p:cNvSpPr/>
          <p:nvPr/>
        </p:nvSpPr>
        <p:spPr>
          <a:xfrm rot="16200000">
            <a:off x="17751000" y="289236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771049D4-9125-4C05-A632-06B06D9AD322}"/>
              </a:ext>
            </a:extLst>
          </p:cNvPr>
          <p:cNvSpPr/>
          <p:nvPr/>
        </p:nvSpPr>
        <p:spPr>
          <a:xfrm>
            <a:off x="5618048" y="16818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5F7A3B3B-96F5-4F1F-89C4-83A3AFC91CEE}"/>
              </a:ext>
            </a:extLst>
          </p:cNvPr>
          <p:cNvSpPr/>
          <p:nvPr/>
        </p:nvSpPr>
        <p:spPr>
          <a:xfrm>
            <a:off x="10830913" y="172023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C005E7C4-0A71-4816-AE39-F87ECFEA1D37}"/>
              </a:ext>
            </a:extLst>
          </p:cNvPr>
          <p:cNvSpPr/>
          <p:nvPr/>
        </p:nvSpPr>
        <p:spPr>
          <a:xfrm>
            <a:off x="1110021" y="453002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ИС </a:t>
            </a:r>
            <a:r>
              <a:rPr lang="ru-RU" sz="3377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BDE68655-B827-477D-B40F-8CC06DF69041}"/>
              </a:ext>
            </a:extLst>
          </p:cNvPr>
          <p:cNvSpPr/>
          <p:nvPr/>
        </p:nvSpPr>
        <p:spPr>
          <a:xfrm>
            <a:off x="9125730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ДО: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2001" y="7429955"/>
            <a:ext cx="391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Необходимые меры: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977992" y="8367719"/>
            <a:ext cx="685357" cy="713950"/>
          </a:xfrm>
          <a:prstGeom prst="triangle">
            <a:avLst>
              <a:gd name="adj" fmla="val 5166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274524" y="8062975"/>
            <a:ext cx="11141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 завершить работы по формированию реестра по отпускам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 с 1 июня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1 июня ДО завершить работы по формированию реестра детей, планируемых к выпуску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Внести информацию в ИС МИО с 1 июня по выпуску детей</a:t>
            </a:r>
          </a:p>
        </p:txBody>
      </p:sp>
    </p:spTree>
    <p:extLst>
      <p:ext uri="{BB962C8B-B14F-4D97-AF65-F5344CB8AC3E}">
        <p14:creationId xmlns:p14="http://schemas.microsoft.com/office/powerpoint/2010/main" val="49891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164855" y="859128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Порядок формирования Перечня 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7368906" y="2163454"/>
            <a:ext cx="10261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Заявление по форме, информацию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 наличии камер видеонаблюдения, тревожной кнопки и голосового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оповещения, договор 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осуществление медицинского обеспечения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воспитанников, 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копии штатного расписания и документов педагогов об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образовании, копия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договора аренды здания/помещений (при наличии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72463" y="5223975"/>
            <a:ext cx="10261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 по результатам выезда составляет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о соответствии/несоответствии требованиям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формирует Перечень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размещают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интернет-ресурсе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Комиссия один раз в 3 года проводит плановый  мониторинг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114085">
            <a:off x="15806974" y="1126787"/>
            <a:ext cx="253529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конкурса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1"/>
          <p:cNvGrpSpPr/>
          <p:nvPr/>
        </p:nvGrpSpPr>
        <p:grpSpPr>
          <a:xfrm>
            <a:off x="398043" y="1351127"/>
            <a:ext cx="714076" cy="618457"/>
            <a:chOff x="0" y="0"/>
            <a:chExt cx="952102" cy="824609"/>
          </a:xfrm>
        </p:grpSpPr>
        <p:grpSp>
          <p:nvGrpSpPr>
            <p:cNvPr id="46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47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395266" y="1328763"/>
            <a:ext cx="15740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 управления образованием один раз в год размещает на своем официальном сайте информацию о приеме документов для формирования Перечня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поставщиков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(не позднее 10 января или не позднее 10 числа месяца, следующего после перехода на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финансирование)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11"/>
          <p:cNvGrpSpPr/>
          <p:nvPr/>
        </p:nvGrpSpPr>
        <p:grpSpPr>
          <a:xfrm>
            <a:off x="390643" y="2400580"/>
            <a:ext cx="714076" cy="618457"/>
            <a:chOff x="0" y="0"/>
            <a:chExt cx="952102" cy="824609"/>
          </a:xfrm>
        </p:grpSpPr>
        <p:grpSp>
          <p:nvGrpSpPr>
            <p:cNvPr id="53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55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387866" y="2404360"/>
            <a:ext cx="4555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прикрепляют документы в ИС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МИО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(в электронном формате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в ясно читаемом виде)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400801" y="2425793"/>
            <a:ext cx="680184" cy="620437"/>
          </a:xfrm>
          <a:prstGeom prst="rightArrow">
            <a:avLst>
              <a:gd name="adj1" fmla="val 50000"/>
              <a:gd name="adj2" fmla="val 69080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11"/>
          <p:cNvGrpSpPr/>
          <p:nvPr/>
        </p:nvGrpSpPr>
        <p:grpSpPr>
          <a:xfrm>
            <a:off x="390644" y="3895258"/>
            <a:ext cx="714076" cy="618457"/>
            <a:chOff x="0" y="0"/>
            <a:chExt cx="952102" cy="824609"/>
          </a:xfrm>
        </p:grpSpPr>
        <p:grpSp>
          <p:nvGrpSpPr>
            <p:cNvPr id="60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62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61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366833" y="3696656"/>
            <a:ext cx="4809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предоставления документов в течение 5 рабочих дней осуществляют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проверку наличия и действительности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195534" y="3538885"/>
            <a:ext cx="823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 о начале и прекращении деятельности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Лицензии на медицинскую деятельность для ДО (3 и более групп)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72463" y="3665039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 МИО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68885" y="4390493"/>
            <a:ext cx="10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УО, ОО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15112" y="4145387"/>
            <a:ext cx="8236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госрегистрации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юридического лица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Санэпид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заключение о соответствии ДО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санэпидтребованиям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задолженности в органах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госдоходов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8733042" y="3690403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8733042" y="4419057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5575" y="1105852"/>
            <a:ext cx="18009060" cy="510545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Group 11"/>
          <p:cNvGrpSpPr/>
          <p:nvPr/>
        </p:nvGrpSpPr>
        <p:grpSpPr>
          <a:xfrm>
            <a:off x="390643" y="5287973"/>
            <a:ext cx="714076" cy="618457"/>
            <a:chOff x="0" y="0"/>
            <a:chExt cx="952102" cy="824609"/>
          </a:xfrm>
        </p:grpSpPr>
        <p:grpSp>
          <p:nvGrpSpPr>
            <p:cNvPr id="72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74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73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330822" y="5287973"/>
            <a:ext cx="4857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Создает комиссию для выезда в ДО для определения соответствия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6400801" y="5375422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2"/>
          <p:cNvSpPr txBox="1"/>
          <p:nvPr/>
        </p:nvSpPr>
        <p:spPr>
          <a:xfrm>
            <a:off x="1140551" y="6897286"/>
            <a:ext cx="114281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Исключение из Перечня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5575" y="6744309"/>
            <a:ext cx="18009060" cy="2850363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Group 11"/>
          <p:cNvGrpSpPr/>
          <p:nvPr/>
        </p:nvGrpSpPr>
        <p:grpSpPr>
          <a:xfrm>
            <a:off x="465723" y="7582116"/>
            <a:ext cx="714076" cy="618457"/>
            <a:chOff x="0" y="0"/>
            <a:chExt cx="952102" cy="824609"/>
          </a:xfrm>
          <a:solidFill>
            <a:srgbClr val="1836B2"/>
          </a:solidFill>
        </p:grpSpPr>
        <p:grpSp>
          <p:nvGrpSpPr>
            <p:cNvPr id="85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  <a:grpFill/>
          </p:grpSpPr>
          <p:sp>
            <p:nvSpPr>
              <p:cNvPr id="87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6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288235" y="7440236"/>
            <a:ext cx="16521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Исключаются из Перечня поставщиков услуг в следующих случаях: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не устранении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ДО, выявленных нарушений в рамках планового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факта фальсификации по результатам проверочных мероприятий в части предоставления недостоверной информации по количеству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выявлении некорректности данных по итогам верификации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прикрепляемых документов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предоставления уведомления об изменении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места расположения (смена здания/помещения) ДО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6400801" y="3944727"/>
            <a:ext cx="680184" cy="620437"/>
          </a:xfrm>
          <a:prstGeom prst="rightArrow">
            <a:avLst>
              <a:gd name="adj1" fmla="val 50000"/>
              <a:gd name="adj2" fmla="val 69080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728949" y="674430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E133D1-2815-F21F-F626-76F3D5E147AC}"/>
              </a:ext>
            </a:extLst>
          </p:cNvPr>
          <p:cNvSpPr txBox="1"/>
          <p:nvPr/>
        </p:nvSpPr>
        <p:spPr>
          <a:xfrm>
            <a:off x="381000" y="1477720"/>
            <a:ext cx="17145000" cy="733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Почему оператором выбран АО «Финансовый центр»?</a:t>
            </a: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Закону «Об образовании» АО «Финансовый центр» является оператором по координации деятельности участников подушевого финансирования.</a:t>
            </a:r>
          </a:p>
          <a:p>
            <a:pPr algn="just"/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Что дает ваучер?</a:t>
            </a: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Ваучерное финансирование, в первую очередь, направлен на процедурные изменения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коренным образом меняется постановка в очередь, теперь ребенок стоит в очереди за «деньгами» и идет справедливое распределение (кто раньше встал, то быстрее получит). Кроме того, исключен принцип «ловли мест» и отката номера очереди;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исключены элементы «субъективизма». Теперь родитель выбирает сад и МИО не будут утверждать объем госзаказа по каждому саду;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сад участвует в ваучере в пределах своей проектной мощности;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новые сады могут включаться в Перечень в течение года с момента открытия и сбора всех документов, то есть вне зависимости от выделения дополнительных средств из бюджета. При этом исключается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конкурсность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ребенок переходит со своим ваучером, без повторной постановки в очередь.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Если ребенок перешел в другой сад, когда придет другой?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Пополнение контингенте детей осуществляется за счет: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перехода детей из других садов. Для этого создан инструмент «лист ожидания»;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выделения новых ваучеров.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Гарантируется ли охват всех детей из очереди в рамках ваучера?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Нет, предоставление ваучера идет строго в пределах утвержденного бюджета МИО.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6"/>
          <p:cNvSpPr/>
          <p:nvPr/>
        </p:nvSpPr>
        <p:spPr>
          <a:xfrm rot="10800000">
            <a:off x="8965" y="0"/>
            <a:ext cx="7218627" cy="779037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ЧАСТО ЗАДАВАЕМЫЕ ВОПРОСЫ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E133D1-2815-F21F-F626-76F3D5E147AC}"/>
              </a:ext>
            </a:extLst>
          </p:cNvPr>
          <p:cNvSpPr txBox="1"/>
          <p:nvPr/>
        </p:nvSpPr>
        <p:spPr>
          <a:xfrm>
            <a:off x="304800" y="1181100"/>
            <a:ext cx="15739433" cy="863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Ваучер реализуется только посредством открытия счета в банке?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Нет, ваучер реализуется в 2 видах: виртуальный и финансовый. При виртуальном ваучере нет необходимости открывать счет и средства перечисляются сразу в дошкольную организацию. 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финансовом ваучере родитель открывает счет и средства перечисляются на счет для последующего перечисления в сад. Надо отметить, что финансовый ваучер реализуется только в случае волеизъявления самого родителя.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Как новые сады могут получить ваучер? 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Достаточно на объекте информатизации разместить заявление и документы. Отдел образования проверяет и в случае предоставления полного пакета, осуществляется выездная комиссия. После положительного протокола Комиссии сад включается в Перечень.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Как осуществляется оплата?</a:t>
            </a: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производится выгрузка табелей посещаемости в информационную систему АО «Финансовый центр» с информационной системы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МИО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участия дошкольных организаций).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 производится по фактический оказанным услугам за 20 дней и прогнозный расчет за 10 дней.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следующем месяце с 1 по 15 число осуществляется процесс утверждения табелей посещаемости родителями.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числа производится выгрузка утвержденных табелей и сверка.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сверки учитываются при расчете суммы текущего месяца.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Какие риски при ваучерном финансировании?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Пилотный проект показал, что риск недофинансирования имеется у садов, в которых идет отток детей. данный отток связан с низким качеством предоставляемых услуг. соответственно, сады, которые вкладывают в свое развитие и имеют сравнительно высокий уровень качества, наоборот смогли увеличить свое финансирование.</a:t>
            </a:r>
          </a:p>
          <a:p>
            <a:pPr algn="just"/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Что будет с действующим контингентом детей?</a:t>
            </a: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дети, которые посещают сады на основе госзаказа, автоматом переходят на ваучер.</a:t>
            </a:r>
          </a:p>
        </p:txBody>
      </p:sp>
      <p:sp>
        <p:nvSpPr>
          <p:cNvPr id="5" name="Freeform 16"/>
          <p:cNvSpPr/>
          <p:nvPr/>
        </p:nvSpPr>
        <p:spPr>
          <a:xfrm rot="10800000">
            <a:off x="8964" y="-1"/>
            <a:ext cx="7218627" cy="998984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ЧАСТО ЗАДАВАЕМЫЕ </a:t>
            </a:r>
            <a:r>
              <a:rPr lang="ru-RU" sz="2763" b="1" dirty="0" smtClean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ВОПРОСЫ (продолжение)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7CBEB2-0CA4-9F9C-06D6-C47D4CE17ABA}"/>
              </a:ext>
            </a:extLst>
          </p:cNvPr>
          <p:cNvSpPr txBox="1"/>
          <p:nvPr/>
        </p:nvSpPr>
        <p:spPr>
          <a:xfrm>
            <a:off x="919766" y="571500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ВАУЧЕРНОГО ФИНАНСИРОВАНИЯ 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="" xmlns:a16="http://schemas.microsoft.com/office/drawing/2014/main" id="{BC1495E4-16D1-D586-B680-868975A5FCD8}"/>
              </a:ext>
            </a:extLst>
          </p:cNvPr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65DC1568-BB55-3977-145D-B22C30239C68}"/>
                </a:ext>
              </a:extLst>
            </p:cNvPr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38DDC4-5F66-C094-61AB-F6E4884E0425}"/>
              </a:ext>
            </a:extLst>
          </p:cNvPr>
          <p:cNvSpPr txBox="1"/>
          <p:nvPr/>
        </p:nvSpPr>
        <p:spPr>
          <a:xfrm>
            <a:off x="876300" y="1465410"/>
            <a:ext cx="1596926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Протокол совещания по вопросам внедрения Социального кошелька и реализации проектов ваучерного финансирования дошкольного и дополнительного образования</a:t>
            </a:r>
            <a:r>
              <a:rPr lang="kk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kk-KZ" sz="1400" i="1" dirty="0">
                <a:solidFill>
                  <a:srgbClr val="00A9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kk-K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 29 мая 2025 года Помощник Президента Республики Казахстан Дуйсенова Т.Б.</a:t>
            </a:r>
          </a:p>
          <a:p>
            <a:pPr lvl="0" algn="just"/>
            <a:r>
              <a:rPr lang="kk-KZ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реализации ваучерного финансирования в дошкольных организациях </a:t>
            </a:r>
          </a:p>
          <a:p>
            <a:pPr lvl="0"/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образования»</a:t>
            </a:r>
            <a:endParaRPr lang="kk-KZ" sz="27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DF220C7A-9FE3-69B3-E091-4875BA3B4B11}"/>
              </a:ext>
            </a:extLst>
          </p:cNvPr>
          <p:cNvCxnSpPr>
            <a:cxnSpLocks/>
          </p:cNvCxnSpPr>
          <p:nvPr/>
        </p:nvCxnSpPr>
        <p:spPr>
          <a:xfrm>
            <a:off x="938011" y="1417659"/>
            <a:ext cx="1478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8B4921B-3F5C-8D44-E7FA-7A410995BBE5}"/>
              </a:ext>
            </a:extLst>
          </p:cNvPr>
          <p:cNvCxnSpPr>
            <a:cxnSpLocks/>
          </p:cNvCxnSpPr>
          <p:nvPr/>
        </p:nvCxnSpPr>
        <p:spPr>
          <a:xfrm flipH="1">
            <a:off x="996600" y="3737111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82FF423-D11B-1BC4-3D51-F81D62A23280}"/>
              </a:ext>
            </a:extLst>
          </p:cNvPr>
          <p:cNvSpPr txBox="1"/>
          <p:nvPr/>
        </p:nvSpPr>
        <p:spPr>
          <a:xfrm>
            <a:off x="919766" y="6362224"/>
            <a:ext cx="159258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акимата Акмолинской области </a:t>
            </a:r>
          </a:p>
          <a:p>
            <a:pPr lvl="0"/>
            <a:r>
              <a:rPr lang="kk-KZ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kk-KZ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30 июля 2025 года №А-7/400 Аким Акмолинской области М. Ахметжанов</a:t>
            </a:r>
            <a:endParaRPr lang="kk-KZ" sz="3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kk-KZ" sz="3000" b="1" dirty="0">
                <a:latin typeface="Arial" panose="020B0604020202020204" pitchFamily="34" charset="0"/>
                <a:cs typeface="Arial" panose="020B0604020202020204" pitchFamily="34" charset="0"/>
              </a:rPr>
              <a:t>   Пункт 11</a:t>
            </a:r>
          </a:p>
          <a:p>
            <a:pPr marL="360363" lvl="0"/>
            <a:r>
              <a:rPr lang="kk-KZ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«ГУ «Управление образования Акмолинской области» с августа текущего года размещать государственный образовательный заказ на дошкольное воспитание и обучение с учетом ваучерного финансирования по получателям образовательных услуг в Акмолинской области».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18392E0-2385-551E-E8FC-B21A7CBBC4FD}"/>
              </a:ext>
            </a:extLst>
          </p:cNvPr>
          <p:cNvSpPr txBox="1"/>
          <p:nvPr/>
        </p:nvSpPr>
        <p:spPr>
          <a:xfrm>
            <a:off x="876301" y="3832895"/>
            <a:ext cx="1596926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Республики Казахстан</a:t>
            </a:r>
            <a:endParaRPr lang="ru-RU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fontAlgn="base"/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30 декабря 2024 года №372 Министр просвещения Г.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Бейсембаев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некоторых вопросах пилотного проекта по размещению государственного                 образовательного заказа на дошкольное воспитание и обучение с учетом ваучерного финансирования по получателям образовательных услуг»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50708537-222F-EB7B-13D4-EE0530572D7D}"/>
              </a:ext>
            </a:extLst>
          </p:cNvPr>
          <p:cNvCxnSpPr>
            <a:cxnSpLocks/>
          </p:cNvCxnSpPr>
          <p:nvPr/>
        </p:nvCxnSpPr>
        <p:spPr>
          <a:xfrm flipH="1">
            <a:off x="990600" y="6218259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73656" y="1224820"/>
            <a:ext cx="16463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Министра просвещения РК от 30.12.2024 г. № 372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некоторых вопросах пилотного проекта по 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услуг»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пилотного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услуг;</a:t>
            </a:r>
          </a:p>
          <a:p>
            <a:pPr marL="531813" indent="192088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Поэтапный переход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финансирование городов областного и республиканского значения, столицы и районов областей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31813" indent="192088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Договор присоединения о совместной реализации пилотного проекта по размещению государственного образовательного заказа на дошкольное воспитание и обучение с учетом ваучерного финансирования по получателям образовательных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224" y="1562099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6764" y="6972300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6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7CBEB2-0CA4-9F9C-06D6-C47D4CE17ABA}"/>
              </a:ext>
            </a:extLst>
          </p:cNvPr>
          <p:cNvSpPr txBox="1"/>
          <p:nvPr/>
        </p:nvSpPr>
        <p:spPr>
          <a:xfrm>
            <a:off x="921545" y="377523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ВАУЧЕРНОГО ФИНАНСИРОВАНИЯ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8880" y="6388590"/>
            <a:ext cx="4898544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Утверждены порядки по: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6596" y="6871680"/>
            <a:ext cx="16100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очередь детей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6 лет) для направления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ваучеров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контингента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услугополучателей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Перечня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marL="531813" lvl="0" indent="192088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 действия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Пилотного проекта при размещении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госзаказа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ДВиО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учетом ваучерного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>
          <a:xfrm rot="10800000">
            <a:off x="1447800" y="313541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6" name="Freeform 10"/>
          <p:cNvSpPr/>
          <p:nvPr/>
        </p:nvSpPr>
        <p:spPr>
          <a:xfrm rot="10800000">
            <a:off x="1447800" y="4152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7" name="Freeform 10"/>
          <p:cNvSpPr/>
          <p:nvPr/>
        </p:nvSpPr>
        <p:spPr>
          <a:xfrm rot="10800000">
            <a:off x="1447800" y="4914900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cxnSp>
        <p:nvCxnSpPr>
          <p:cNvPr id="39" name="Прямая соединительная линия 38"/>
          <p:cNvCxnSpPr/>
          <p:nvPr/>
        </p:nvCxnSpPr>
        <p:spPr>
          <a:xfrm>
            <a:off x="1449707" y="9002704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53524" y="71505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74806" y="75139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76427" y="7932862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76427" y="8224526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53524" y="8598389"/>
            <a:ext cx="322269" cy="0"/>
          </a:xfrm>
          <a:prstGeom prst="line">
            <a:avLst/>
          </a:prstGeom>
          <a:ln w="76200">
            <a:solidFill>
              <a:srgbClr val="183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реугольник 1049">
            <a:extLst>
              <a:ext uri="{FF2B5EF4-FFF2-40B4-BE49-F238E27FC236}">
                <a16:creationId xmlns:a16="http://schemas.microsoft.com/office/drawing/2014/main" xmlns="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A4276F-5268-AD59-9271-362C22835028}"/>
              </a:ext>
            </a:extLst>
          </p:cNvPr>
          <p:cNvSpPr/>
          <p:nvPr/>
        </p:nvSpPr>
        <p:spPr>
          <a:xfrm>
            <a:off x="285489" y="123254"/>
            <a:ext cx="9350830" cy="559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3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ПРИНЦИПЫ ВАУЧЕРНОГО ФИНАНСИРОВАНИЯ</a:t>
            </a:r>
            <a:endParaRPr lang="ru-RU" sz="3037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CF554D6-16EA-F265-DA55-D99AD0C6E1E1}"/>
              </a:ext>
            </a:extLst>
          </p:cNvPr>
          <p:cNvSpPr txBox="1"/>
          <p:nvPr/>
        </p:nvSpPr>
        <p:spPr>
          <a:xfrm>
            <a:off x="2928426" y="833901"/>
            <a:ext cx="3234259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x-none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6840876-F64D-BAD7-0EA8-344293DC72C0}"/>
              </a:ext>
            </a:extLst>
          </p:cNvPr>
          <p:cNvSpPr txBox="1"/>
          <p:nvPr/>
        </p:nvSpPr>
        <p:spPr>
          <a:xfrm>
            <a:off x="11396620" y="869072"/>
            <a:ext cx="4183091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x-none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xmlns="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946842-AD30-AF9D-B628-0B4B47F38588}"/>
              </a:ext>
            </a:extLst>
          </p:cNvPr>
          <p:cNvSpPr txBox="1"/>
          <p:nvPr/>
        </p:nvSpPr>
        <p:spPr>
          <a:xfrm>
            <a:off x="10739221" y="8700743"/>
            <a:ext cx="5529141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 </a:t>
            </a:r>
            <a:r>
              <a:rPr lang="ru-RU" sz="1842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(система управления рисками, </a:t>
            </a:r>
            <a:r>
              <a:rPr lang="ru-RU" sz="1842" i="1" kern="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выявление аномалии)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минимизация коррупции</a:t>
            </a:r>
            <a:endParaRPr lang="x-none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DB95DD-F4DA-7287-06BD-56E4B5D823C9}"/>
              </a:ext>
            </a:extLst>
          </p:cNvPr>
          <p:cNvSpPr txBox="1"/>
          <p:nvPr/>
        </p:nvSpPr>
        <p:spPr>
          <a:xfrm>
            <a:off x="2262219" y="8970487"/>
            <a:ext cx="4723721" cy="11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Факты «мертвых душ», отсутствие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последовательного контроля 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xmlns="" id="{3A747766-F346-0A26-EBB6-39EC6871172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xmlns="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xmlns="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xmlns="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xmlns="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xmlns="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xmlns="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xmlns="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xmlns="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ru-RU" sz="153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боковой вход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xmlns="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xmlns="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xmlns="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xmlns="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«местом в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ДО»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xmlns="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«деньгами» - ваучер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xmlns="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xmlns="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xmlns="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46" y="8569205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xmlns="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СПРАВЕДЛИВОСТЬ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xmlns="" id="{F79543FF-616D-A06A-C919-CE0D3A3D6CCB}"/>
              </a:ext>
            </a:extLst>
          </p:cNvPr>
          <p:cNvSpPr/>
          <p:nvPr/>
        </p:nvSpPr>
        <p:spPr>
          <a:xfrm>
            <a:off x="285488" y="6313031"/>
            <a:ext cx="17621511" cy="2053512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xmlns="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Госзаказ закрепляется за </a:t>
            </a: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xmlns="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Деньги следуют за ребенком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5928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:a16="http://schemas.microsoft.com/office/drawing/2014/main" xmlns="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:a16="http://schemas.microsoft.com/office/drawing/2014/main" xmlns="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:a16="http://schemas.microsoft.com/office/drawing/2014/main" xmlns="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xmlns="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xmlns="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мест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xmlns="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xmlns="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xmlns="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xmlns="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выбыл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xmlns="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прибыл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xmlns="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xmlns="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выбирает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xmlns="" id="{8FCED2C2-3796-0D6F-1738-22ADAEFFE3D6}"/>
              </a:ext>
            </a:extLst>
          </p:cNvPr>
          <p:cNvSpPr txBox="1"/>
          <p:nvPr/>
        </p:nvSpPr>
        <p:spPr>
          <a:xfrm>
            <a:off x="2234228" y="389984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определяет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образования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xmlns="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xmlns="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198251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отбирает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распределяет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финансирует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xmlns="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xmlns="" id="{E6A2E028-EE05-25FD-57CF-1ABF387A2374}"/>
              </a:ext>
            </a:extLst>
          </p:cNvPr>
          <p:cNvSpPr txBox="1"/>
          <p:nvPr/>
        </p:nvSpPr>
        <p:spPr>
          <a:xfrm>
            <a:off x="10331581" y="4799146"/>
            <a:ext cx="2423477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выбирает сад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подтверждает услугу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оплачивает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xmlns="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xmlns="" id="{742C76EA-430E-3A61-052C-4714733BC42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xmlns="" id="{2283C7B2-EDB4-D34A-3210-CA2474C2AD0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xmlns="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xmlns="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xmlns="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xmlns="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xmlns="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xmlns="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xmlns="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xmlns="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xmlns="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xmlns="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xmlns="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xmlns="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xmlns="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pic>
        <p:nvPicPr>
          <p:cNvPr id="105" name="Google Shape;2789;p7">
            <a:extLst>
              <a:ext uri="{FF2B5EF4-FFF2-40B4-BE49-F238E27FC236}">
                <a16:creationId xmlns:a16="http://schemas.microsoft.com/office/drawing/2014/main" xmlns="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:a16="http://schemas.microsoft.com/office/drawing/2014/main" xmlns="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:a16="http://schemas.microsoft.com/office/drawing/2014/main" xmlns="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:a16="http://schemas.microsoft.com/office/drawing/2014/main" xmlns="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:a16="http://schemas.microsoft.com/office/drawing/2014/main" xmlns="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:a16="http://schemas.microsoft.com/office/drawing/2014/main" xmlns="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:a16="http://schemas.microsoft.com/office/drawing/2014/main" xmlns="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:a16="http://schemas.microsoft.com/office/drawing/2014/main" xmlns="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485900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623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ДОГОВОР </a:t>
            </a:r>
            <a:r>
              <a:rPr lang="ru-RU" dirty="0"/>
              <a:t>С </a:t>
            </a:r>
            <a:r>
              <a:rPr lang="ru-RU" dirty="0" smtClean="0"/>
              <a:t>КАЖДОЙ ДОШКОЛЬНОЙ ОРГАНИЗАЦИЕЙ </a:t>
            </a:r>
            <a:r>
              <a:rPr lang="ru-RU" dirty="0"/>
              <a:t>НЕ ЗАКЛЮЧАЕТСЯ</a:t>
            </a:r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sp>
        <p:nvSpPr>
          <p:cNvPr id="65" name="AutoShape 5"/>
          <p:cNvSpPr/>
          <p:nvPr/>
        </p:nvSpPr>
        <p:spPr>
          <a:xfrm>
            <a:off x="0" y="1485900"/>
            <a:ext cx="9030232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FF8F1C1-9870-62BD-A0C2-58AA89726EC9}"/>
              </a:ext>
            </a:extLst>
          </p:cNvPr>
          <p:cNvSpPr txBox="1"/>
          <p:nvPr/>
        </p:nvSpPr>
        <p:spPr>
          <a:xfrm>
            <a:off x="1592705" y="3304656"/>
            <a:ext cx="192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Заключает договор госзакупок с каждой организацией</a:t>
            </a:r>
          </a:p>
        </p:txBody>
      </p:sp>
      <p:pic>
        <p:nvPicPr>
          <p:cNvPr id="78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BD5CFD0-0D7F-DDA0-5E6A-D6A72606A1E5}"/>
              </a:ext>
            </a:extLst>
          </p:cNvPr>
          <p:cNvSpPr txBox="1"/>
          <p:nvPr/>
        </p:nvSpPr>
        <p:spPr>
          <a:xfrm>
            <a:off x="4622194" y="5264586"/>
            <a:ext cx="125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договора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D5CFD0-0D7F-DDA0-5E6A-D6A72606A1E5}"/>
              </a:ext>
            </a:extLst>
          </p:cNvPr>
          <p:cNvSpPr txBox="1"/>
          <p:nvPr/>
        </p:nvSpPr>
        <p:spPr>
          <a:xfrm>
            <a:off x="12649200" y="3088945"/>
            <a:ext cx="346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образования (ОО)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4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присоединения</a:t>
            </a:r>
            <a:endParaRPr lang="x-none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3913C2C7-0742-4DC2-7477-15CDD7F511BD}"/>
              </a:ext>
            </a:extLst>
          </p:cNvPr>
          <p:cNvSpPr/>
          <p:nvPr/>
        </p:nvSpPr>
        <p:spPr>
          <a:xfrm>
            <a:off x="12362544" y="2464080"/>
            <a:ext cx="387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УО поручает размещение ГОЗ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: скругленные углы 35">
            <a:extLst>
              <a:ext uri="{FF2B5EF4-FFF2-40B4-BE49-F238E27FC236}">
                <a16:creationId xmlns:a16="http://schemas.microsoft.com/office/drawing/2014/main" xmlns="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C6AC8A87-795F-BD26-787F-83B1FBC5AE33}"/>
              </a:ext>
            </a:extLst>
          </p:cNvPr>
          <p:cNvSpPr txBox="1"/>
          <p:nvPr/>
        </p:nvSpPr>
        <p:spPr>
          <a:xfrm>
            <a:off x="426636" y="7860260"/>
            <a:ext cx="760899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финансируется «место» в дошкольной организации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отдельный договор с каждой организацией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сложности по изменению объемов принятых обязательств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(в случае недобора детей ДО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образования </a:t>
            </a:r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может оперативно перераспределить места)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1C73D485-6EBC-247D-8757-8E6F44E9A06D}"/>
              </a:ext>
            </a:extLst>
          </p:cNvPr>
          <p:cNvSpPr txBox="1"/>
          <p:nvPr/>
        </p:nvSpPr>
        <p:spPr>
          <a:xfrm>
            <a:off x="268144" y="6999610"/>
            <a:ext cx="2414453" cy="49531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309" b="1" dirty="0">
                <a:latin typeface="Arial" panose="020B0604020202020204" pitchFamily="34" charset="0"/>
                <a:cs typeface="Arial" panose="020B0604020202020204" pitchFamily="34" charset="0"/>
              </a:rPr>
              <a:t>МИНУСЫ:</a:t>
            </a: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:a16="http://schemas.microsoft.com/office/drawing/2014/main" xmlns="" id="{3F34ED32-F43E-B006-D63D-7F58A14CDD5C}"/>
              </a:ext>
            </a:extLst>
          </p:cNvPr>
          <p:cNvSpPr/>
          <p:nvPr/>
        </p:nvSpPr>
        <p:spPr>
          <a:xfrm>
            <a:off x="9982200" y="7462635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закрепления госзаказа за дошкольной организацией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трудозатрат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переток финансирования с одной в другую организацию в случае недобора в первой, т.е. свободный переход детей 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x-none" sz="1979" dirty="0">
                <a:latin typeface="Arial" panose="020B0604020202020204" pitchFamily="34" charset="0"/>
                <a:cs typeface="Arial" panose="020B0604020202020204" pitchFamily="34" charset="0"/>
              </a:rPr>
              <a:t>свободный вход новых игроков</a:t>
            </a:r>
            <a:endParaRPr lang="ru-RU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СУР с использованием всех баз ГО</a:t>
            </a:r>
            <a:endParaRPr lang="x-none" sz="19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46F5A82-1F96-766B-06C8-6709BF816C43}"/>
              </a:ext>
            </a:extLst>
          </p:cNvPr>
          <p:cNvSpPr txBox="1"/>
          <p:nvPr/>
        </p:nvSpPr>
        <p:spPr>
          <a:xfrm>
            <a:off x="10123853" y="7198520"/>
            <a:ext cx="2260179" cy="495313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309" b="1" dirty="0"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A10EB77D-3AAD-9BE8-DD9C-0D53E5EE46AB}"/>
              </a:ext>
            </a:extLst>
          </p:cNvPr>
          <p:cNvSpPr txBox="1"/>
          <p:nvPr/>
        </p:nvSpPr>
        <p:spPr>
          <a:xfrm>
            <a:off x="10159995" y="3576398"/>
            <a:ext cx="813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Размещает договор присоединения на портале госзакупок</a:t>
            </a:r>
          </a:p>
          <a:p>
            <a:pPr marL="282721" indent="-282721">
              <a:buFont typeface="Wingdings" pitchFamily="2" charset="2"/>
              <a:buChar char="§"/>
            </a:pP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уведомление </a:t>
            </a:r>
            <a:r>
              <a:rPr lang="x-non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присоединении к договору с приложением заявления</a:t>
            </a: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6C09F30-8F83-3F72-5FED-5C499F3D67CC}"/>
              </a:ext>
            </a:extLst>
          </p:cNvPr>
          <p:cNvSpPr txBox="1"/>
          <p:nvPr/>
        </p:nvSpPr>
        <p:spPr>
          <a:xfrm>
            <a:off x="10798156" y="5250738"/>
            <a:ext cx="6896659" cy="6469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Присоединяются посредством подписания заявления на портале госзакупок</a:t>
            </a: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:a16="http://schemas.microsoft.com/office/drawing/2014/main" xmlns="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-4861" y="5418911"/>
            <a:ext cx="18301826" cy="4868089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620315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Схема оплаты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153307" cy="87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ежедневно заполняет табель посещаемости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430607" y="2510639"/>
            <a:ext cx="2893993" cy="9564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основании табеля на 15 число делает расчет в своей ИС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616675" y="2553226"/>
            <a:ext cx="2657778" cy="9138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своей ИС создает учетные записи для каждой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9274453" y="2445898"/>
            <a:ext cx="2896247" cy="12382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своем кабинете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согласовывает/отклоняет расчет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06990"/>
            <a:ext cx="1431609" cy="8471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утверждает акт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25853" y="485308"/>
            <a:ext cx="1431609" cy="8688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выставляет ЭСФ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865356" y="574495"/>
            <a:ext cx="1431609" cy="8172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производит оплаты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90352" y="2375491"/>
            <a:ext cx="663097" cy="560118"/>
            <a:chOff x="12493493" y="3879841"/>
            <a:chExt cx="663097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86349" y="2510638"/>
            <a:ext cx="1812610" cy="9564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отрабатывает табель в ИС ОО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835353" y="28378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392399" y="2588937"/>
            <a:ext cx="2511858" cy="6602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по исправленному табелю делает расчет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6" y="3728225"/>
            <a:ext cx="6856083" cy="132343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ИС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МИО 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формирует табель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15 число по факту посещения с 15 до конца месяца по прогнозу</a:t>
            </a:r>
          </a:p>
          <a:p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10 число следующего месяца родитель подписывает табель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Производится перерасчет за предыдущий месяц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684135"/>
            <a:ext cx="7267202" cy="1674896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8" y="6345923"/>
            <a:ext cx="5850634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ФИНАНСИРУЕТСЯ ПРИ: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870913"/>
            <a:ext cx="5870575" cy="1464944"/>
            <a:chOff x="32545" y="1949368"/>
            <a:chExt cx="5004197" cy="52634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3672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Фактическом посещении ребенка</a:t>
              </a:r>
              <a:endPara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10320" y="8066056"/>
            <a:ext cx="4525791" cy="12343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больничного листа ребенка/Заявления на отпуск родителя (60 дней)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12824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 ребенка не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совокупных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в течение текущего календарного года.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6038478" y="7900580"/>
            <a:ext cx="5870575" cy="1464944"/>
            <a:chOff x="32545" y="1949368"/>
            <a:chExt cx="5004197" cy="52634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464944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129" idx="2"/>
            <a:endCxn id="115" idx="2"/>
          </p:cNvCxnSpPr>
          <p:nvPr/>
        </p:nvCxnSpPr>
        <p:spPr>
          <a:xfrm rot="5400000">
            <a:off x="13467961" y="503768"/>
            <a:ext cx="434985" cy="5925751"/>
          </a:xfrm>
          <a:prstGeom prst="bentConnector3">
            <a:avLst>
              <a:gd name="adj1" fmla="val 1525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339123" y="-190500"/>
            <a:ext cx="9948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xmlns="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6CBFE40-9810-82A6-0FAE-5E2E7CACBB23}"/>
              </a:ext>
            </a:extLst>
          </p:cNvPr>
          <p:cNvSpPr txBox="1"/>
          <p:nvPr/>
        </p:nvSpPr>
        <p:spPr>
          <a:xfrm>
            <a:off x="1433287" y="4880930"/>
            <a:ext cx="6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Внеочередники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военные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КНБ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EB3338C-EB68-EA18-C6CB-E45B7CE5D5CF}"/>
              </a:ext>
            </a:extLst>
          </p:cNvPr>
          <p:cNvSpPr txBox="1"/>
          <p:nvPr/>
        </p:nvSpPr>
        <p:spPr>
          <a:xfrm>
            <a:off x="1394992" y="3764082"/>
            <a:ext cx="538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Первоочередники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(инвалиды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сироты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многодетные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A0B591CC-C3BB-EECF-60C4-23485DC93390}"/>
              </a:ext>
            </a:extLst>
          </p:cNvPr>
          <p:cNvSpPr txBox="1"/>
          <p:nvPr/>
        </p:nvSpPr>
        <p:spPr>
          <a:xfrm>
            <a:off x="1420510" y="3065943"/>
            <a:ext cx="429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Общая очередь </a:t>
            </a: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:a16="http://schemas.microsoft.com/office/drawing/2014/main" xmlns="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:a16="http://schemas.microsoft.com/office/drawing/2014/main" xmlns="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:a16="http://schemas.microsoft.com/office/drawing/2014/main" xmlns="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951" y="4878250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56" dirty="0">
                <a:latin typeface="Arial" panose="020B0604020202020204" pitchFamily="34" charset="0"/>
                <a:cs typeface="Arial" panose="020B0604020202020204" pitchFamily="34" charset="0"/>
              </a:rPr>
              <a:t>РЕБЕНОК ВСТАЕТ, ЧТОБЫ ЗАНЯТЬ МЕСТО В ОЧЕРЕДИ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330340"/>
            <a:chOff x="559136" y="6714490"/>
            <a:chExt cx="13973088" cy="4130733"/>
          </a:xfrm>
        </p:grpSpPr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xmlns="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:a16="http://schemas.microsoft.com/office/drawing/2014/main" xmlns="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:a16="http://schemas.microsoft.com/office/drawing/2014/main" xmlns="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:a16="http://schemas.microsoft.com/office/drawing/2014/main" xmlns="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:a16="http://schemas.microsoft.com/office/drawing/2014/main" xmlns="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xmlns="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8699396" cy="1336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Распределение </a:t>
              </a:r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</a:t>
              </a: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первоочередник: 3 из общей очереди)</a:t>
              </a: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:a16="http://schemas.microsoft.com/office/drawing/2014/main" xmlns="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xmlns="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xmlns="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xmlns="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xmlns="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:a16="http://schemas.microsoft.com/office/drawing/2014/main" xmlns="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xmlns="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:a16="http://schemas.microsoft.com/office/drawing/2014/main" xmlns="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:a16="http://schemas.microsoft.com/office/drawing/2014/main" xmlns="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:a16="http://schemas.microsoft.com/office/drawing/2014/main" xmlns="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xmlns="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:a16="http://schemas.microsoft.com/office/drawing/2014/main" xmlns="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:a16="http://schemas.microsoft.com/office/drawing/2014/main" xmlns="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xmlns="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25E39B1-4C84-1C5B-D6FC-AF3DE93CE5CA}"/>
              </a:ext>
            </a:extLst>
          </p:cNvPr>
          <p:cNvSpPr/>
          <p:nvPr/>
        </p:nvSpPr>
        <p:spPr>
          <a:xfrm>
            <a:off x="44823" y="96527"/>
            <a:ext cx="1753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 ВАУЧЕРНОМ ФИНАНСИРОВАНИИ МЕНЯЕТСЯ СХЕМА ПОСТАНОВКИ В ОЧЕРЕДЬ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xmlns="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3251BC0-9F7F-F99F-EC08-5BAF03271E29}"/>
              </a:ext>
            </a:extLst>
          </p:cNvPr>
          <p:cNvSpPr txBox="1"/>
          <p:nvPr/>
        </p:nvSpPr>
        <p:spPr>
          <a:xfrm>
            <a:off x="9850772" y="1323474"/>
            <a:ext cx="7493191" cy="793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27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РЕБЕНОК ВСТАЕТ В ОЧЕРЕДЬ, ЧТОБЫ ПОЛУЧИТЬ ВАУЧЕР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:a16="http://schemas.microsoft.com/office/drawing/2014/main" xmlns="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Очередь исходя от возраста и социального статуса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157121"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заявления распределяются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21 категории;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 каждой категории своя очередь;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госзаказ распределяется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итерациями (этапам);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 в год очередь актуализируется</a:t>
            </a:r>
          </a:p>
          <a:p>
            <a:pPr marL="263141" indent="-263141" defTabSz="1157121">
              <a:buFontTx/>
              <a:buChar char="-"/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0757B82-F356-D5B6-FC9B-1A145DCC93D6}"/>
              </a:ext>
            </a:extLst>
          </p:cNvPr>
          <p:cNvSpPr txBox="1"/>
          <p:nvPr/>
        </p:nvSpPr>
        <p:spPr>
          <a:xfrm>
            <a:off x="9744899" y="6017002"/>
            <a:ext cx="3587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военнослужащих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E3287C6-AD8E-B00D-C27F-86ADB00E54C3}"/>
              </a:ext>
            </a:extLst>
          </p:cNvPr>
          <p:cNvSpPr txBox="1"/>
          <p:nvPr/>
        </p:nvSpPr>
        <p:spPr>
          <a:xfrm>
            <a:off x="10242730" y="7260184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с ООП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019DCD30-B273-DD6D-E00D-DA92FAD35A5C}"/>
              </a:ext>
            </a:extLst>
          </p:cNvPr>
          <p:cNvSpPr txBox="1"/>
          <p:nvPr/>
        </p:nvSpPr>
        <p:spPr>
          <a:xfrm>
            <a:off x="10264833" y="8341877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педагогов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5 лет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:a16="http://schemas.microsoft.com/office/drawing/2014/main" xmlns="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:a16="http://schemas.microsoft.com/office/drawing/2014/main" xmlns="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:a16="http://schemas.microsoft.com/office/drawing/2014/main" xmlns="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:a16="http://schemas.microsoft.com/office/drawing/2014/main" xmlns="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xmlns="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:a16="http://schemas.microsoft.com/office/drawing/2014/main" xmlns="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:a16="http://schemas.microsoft.com/office/drawing/2014/main" xmlns="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xmlns="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:a16="http://schemas.microsoft.com/office/drawing/2014/main" xmlns="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:a16="http://schemas.microsoft.com/office/drawing/2014/main" xmlns="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:a16="http://schemas.microsoft.com/office/drawing/2014/main" xmlns="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8989"/>
              </p:ext>
            </p:extLst>
          </p:nvPr>
        </p:nvGraphicFramePr>
        <p:xfrm>
          <a:off x="228600" y="1028700"/>
          <a:ext cx="12752699" cy="8991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0">
                  <a:extLst>
                    <a:ext uri="{9D8B030D-6E8A-4147-A177-3AD203B41FA5}">
                      <a16:colId xmlns:a16="http://schemas.microsoft.com/office/drawing/2014/main" xmlns="" val="7666629"/>
                    </a:ext>
                  </a:extLst>
                </a:gridCol>
                <a:gridCol w="11538014">
                  <a:extLst>
                    <a:ext uri="{9D8B030D-6E8A-4147-A177-3AD203B41FA5}">
                      <a16:colId xmlns:a16="http://schemas.microsoft.com/office/drawing/2014/main" xmlns="" val="3162032812"/>
                    </a:ext>
                  </a:extLst>
                </a:gridCol>
                <a:gridCol w="653985">
                  <a:extLst>
                    <a:ext uri="{9D8B030D-6E8A-4147-A177-3AD203B41FA5}">
                      <a16:colId xmlns:a16="http://schemas.microsoft.com/office/drawing/2014/main" xmlns="" val="2566661871"/>
                    </a:ext>
                  </a:extLst>
                </a:gridCol>
              </a:tblGrid>
              <a:tr h="75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ira Sans Medium" panose="020B0604020202020204" charset="0"/>
                        </a:rPr>
                        <a:t>№ 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Описание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Вес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528718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спец. гос. орг.,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органов, фельдъегерской службы,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460604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спец. гос. орг.,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правоохр.органов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фельдъегерской службы,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541315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с ограниченными возможностями, в возрасте от 2 и старше, в общеобразовательные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9103477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577742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0523546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690642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490811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5 лет,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39637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9227403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069220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679440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107471"/>
                  </a:ext>
                </a:extLst>
              </a:tr>
              <a:tr h="384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78265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0187403"/>
                  </a:ext>
                </a:extLst>
              </a:tr>
              <a:tr h="406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8812818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25137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дети, </a:t>
                      </a:r>
                      <a:r>
                        <a:rPr lang="ru-RU" sz="16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на коммерческой основе в возрасте от 2 до 6 лет при посещении ДО не менее 6 месяцев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подряд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6933795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4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4135294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3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7220"/>
                  </a:ext>
                </a:extLst>
              </a:tr>
              <a:tr h="39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2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5675479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дети в очереди, возраст которых достиг 1 года или младше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Постановка на очередь осуществляется согласно достижения полных лет до конца 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Перемещение детей между категориями осуществляется 31 июля.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полном удовлетворении очереди по категориям, допускается обновление 1 января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Номер очереди по каждой категории формируется отдельно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Категории очереди 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Распределение ваучеров согласно весу категории</a:t>
            </a: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8" y="859129"/>
                <a:ext cx="6162283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Постановка на очередь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2014997" y="1597710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135342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</a:t>
            </a:r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бщая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372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категориям (21 категории)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77344" y="2412418"/>
            <a:ext cx="447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возрасту, виду коррекции, языку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согласно заключению ПМПК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80611" y="2027430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3461" y="2569473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4" y="3345450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родителю, чтобы встать в очередь?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043079" y="5534675"/>
            <a:ext cx="262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заявление в информационной системе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34" y="7616117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954979" y="7514218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Ожидает выдачи ваучера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0782191" y="3550113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 с ваучером?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435344" y="6042506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0717232" y="4437511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Подтверждает согласие на использование ваучера в течение 2 дней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376327" y="2444550"/>
            <a:ext cx="184666" cy="6999706"/>
          </a:xfrm>
          <a:prstGeom prst="bentConnector3">
            <a:avLst>
              <a:gd name="adj1" fmla="val 43496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503271" y="5349919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62353" y="6036736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62059" y="5852070"/>
            <a:ext cx="663097" cy="560118"/>
            <a:chOff x="12493493" y="3879841"/>
            <a:chExt cx="66309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032919" y="5683566"/>
            <a:ext cx="940707" cy="743142"/>
            <a:chOff x="13536166" y="7121071"/>
            <a:chExt cx="940707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36166" y="7158159"/>
              <a:ext cx="9407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ответа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9969106" y="6651178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8497681" y="713941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Выбирает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9969106" y="7511334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819704" y="923274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Заключает договор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очередь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аннулируется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046755" y="7048654"/>
            <a:ext cx="31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Попадает в стоп лист на 28 дней с правом восстановления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503272" y="6452895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3505064" y="8099006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430601" y="6228936"/>
            <a:ext cx="2098015" cy="14289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89729" y="8751721"/>
            <a:ext cx="2034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После 28 дней если нет ответа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4624478" y="7707886"/>
            <a:ext cx="2431530" cy="15516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37" y="789958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205928" y="8071153"/>
            <a:ext cx="178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теч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5 раб.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.+ 2 дня продление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099784" y="3345451"/>
            <a:ext cx="2263505" cy="26020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19272</TotalTime>
  <Words>2626</Words>
  <Application>Microsoft Office PowerPoint</Application>
  <PresentationFormat>Произвольный</PresentationFormat>
  <Paragraphs>409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맑은 고딕</vt:lpstr>
      <vt:lpstr>Fira Sans Medium</vt:lpstr>
      <vt:lpstr>Times New Roman</vt:lpstr>
      <vt:lpstr>Calibri</vt:lpstr>
      <vt:lpstr>Helvetica Neue Medium</vt:lpstr>
      <vt:lpstr>Courier New</vt:lpstr>
      <vt:lpstr>Barlow Medium</vt:lpstr>
      <vt:lpstr>Verdana</vt:lpstr>
      <vt:lpstr>Poppins Regular</vt:lpstr>
      <vt:lpstr>Fira Sans Ultra-Bold</vt:lpstr>
      <vt:lpstr>Wingdings</vt:lpstr>
      <vt:lpstr>Fira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1</cp:lastModifiedBy>
  <cp:revision>203</cp:revision>
  <cp:lastPrinted>2025-02-07T11:52:10Z</cp:lastPrinted>
  <dcterms:created xsi:type="dcterms:W3CDTF">2006-08-16T00:00:00Z</dcterms:created>
  <dcterms:modified xsi:type="dcterms:W3CDTF">2025-09-29T07:14:39Z</dcterms:modified>
  <dc:identifier>DAGYo0F8DDU</dc:identifier>
</cp:coreProperties>
</file>